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9" r:id="rId2"/>
    <p:sldId id="263" r:id="rId3"/>
    <p:sldId id="264" r:id="rId4"/>
    <p:sldId id="269" r:id="rId5"/>
    <p:sldId id="261" r:id="rId6"/>
    <p:sldId id="260" r:id="rId7"/>
    <p:sldId id="258" r:id="rId8"/>
    <p:sldId id="265" r:id="rId9"/>
    <p:sldId id="266" r:id="rId10"/>
    <p:sldId id="257" r:id="rId11"/>
    <p:sldId id="270" r:id="rId12"/>
    <p:sldId id="271"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06" autoAdjust="0"/>
    <p:restoredTop sz="94660"/>
  </p:normalViewPr>
  <p:slideViewPr>
    <p:cSldViewPr>
      <p:cViewPr varScale="1">
        <p:scale>
          <a:sx n="66" d="100"/>
          <a:sy n="66" d="100"/>
        </p:scale>
        <p:origin x="-144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68AD498-A8E5-4EFA-989F-4AE73B88FDCC}" type="datetimeFigureOut">
              <a:rPr lang="en-US" smtClean="0"/>
              <a:t>2/23/2016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00379CD-D2DB-4668-8A6E-55269D413F70}" type="slidenum">
              <a:rPr lang="en-US" smtClean="0"/>
              <a:t>‹#›</a:t>
            </a:fld>
            <a:endParaRPr lang="en-US"/>
          </a:p>
        </p:txBody>
      </p:sp>
    </p:spTree>
    <p:extLst>
      <p:ext uri="{BB962C8B-B14F-4D97-AF65-F5344CB8AC3E}">
        <p14:creationId xmlns:p14="http://schemas.microsoft.com/office/powerpoint/2010/main" val="42258164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59EEED-3CA7-46DF-A516-9A33FB2D7D0C}" type="slidenum">
              <a:rPr lang="en-US" smtClean="0"/>
              <a:t>10</a:t>
            </a:fld>
            <a:endParaRPr lang="en-US"/>
          </a:p>
        </p:txBody>
      </p:sp>
    </p:spTree>
    <p:extLst>
      <p:ext uri="{BB962C8B-B14F-4D97-AF65-F5344CB8AC3E}">
        <p14:creationId xmlns:p14="http://schemas.microsoft.com/office/powerpoint/2010/main" val="739860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7AF778-7774-432A-ACAE-11BD0759C69C}" type="datetimeFigureOut">
              <a:rPr lang="en-US" smtClean="0"/>
              <a:t>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031642-27E5-49C0-AB16-B5E7561C8C34}" type="slidenum">
              <a:rPr lang="en-US" smtClean="0"/>
              <a:t>‹#›</a:t>
            </a:fld>
            <a:endParaRPr lang="en-US"/>
          </a:p>
        </p:txBody>
      </p:sp>
    </p:spTree>
    <p:extLst>
      <p:ext uri="{BB962C8B-B14F-4D97-AF65-F5344CB8AC3E}">
        <p14:creationId xmlns:p14="http://schemas.microsoft.com/office/powerpoint/2010/main" val="2275891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7AF778-7774-432A-ACAE-11BD0759C69C}" type="datetimeFigureOut">
              <a:rPr lang="en-US" smtClean="0"/>
              <a:t>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031642-27E5-49C0-AB16-B5E7561C8C34}" type="slidenum">
              <a:rPr lang="en-US" smtClean="0"/>
              <a:t>‹#›</a:t>
            </a:fld>
            <a:endParaRPr lang="en-US"/>
          </a:p>
        </p:txBody>
      </p:sp>
    </p:spTree>
    <p:extLst>
      <p:ext uri="{BB962C8B-B14F-4D97-AF65-F5344CB8AC3E}">
        <p14:creationId xmlns:p14="http://schemas.microsoft.com/office/powerpoint/2010/main" val="244545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7AF778-7774-432A-ACAE-11BD0759C69C}" type="datetimeFigureOut">
              <a:rPr lang="en-US" smtClean="0"/>
              <a:t>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031642-27E5-49C0-AB16-B5E7561C8C34}" type="slidenum">
              <a:rPr lang="en-US" smtClean="0"/>
              <a:t>‹#›</a:t>
            </a:fld>
            <a:endParaRPr lang="en-US"/>
          </a:p>
        </p:txBody>
      </p:sp>
    </p:spTree>
    <p:extLst>
      <p:ext uri="{BB962C8B-B14F-4D97-AF65-F5344CB8AC3E}">
        <p14:creationId xmlns:p14="http://schemas.microsoft.com/office/powerpoint/2010/main" val="400190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7AF778-7774-432A-ACAE-11BD0759C69C}" type="datetimeFigureOut">
              <a:rPr lang="en-US" smtClean="0"/>
              <a:t>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031642-27E5-49C0-AB16-B5E7561C8C34}" type="slidenum">
              <a:rPr lang="en-US" smtClean="0"/>
              <a:t>‹#›</a:t>
            </a:fld>
            <a:endParaRPr lang="en-US"/>
          </a:p>
        </p:txBody>
      </p:sp>
    </p:spTree>
    <p:extLst>
      <p:ext uri="{BB962C8B-B14F-4D97-AF65-F5344CB8AC3E}">
        <p14:creationId xmlns:p14="http://schemas.microsoft.com/office/powerpoint/2010/main" val="772377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7AF778-7774-432A-ACAE-11BD0759C69C}" type="datetimeFigureOut">
              <a:rPr lang="en-US" smtClean="0"/>
              <a:t>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031642-27E5-49C0-AB16-B5E7561C8C34}" type="slidenum">
              <a:rPr lang="en-US" smtClean="0"/>
              <a:t>‹#›</a:t>
            </a:fld>
            <a:endParaRPr lang="en-US"/>
          </a:p>
        </p:txBody>
      </p:sp>
    </p:spTree>
    <p:extLst>
      <p:ext uri="{BB962C8B-B14F-4D97-AF65-F5344CB8AC3E}">
        <p14:creationId xmlns:p14="http://schemas.microsoft.com/office/powerpoint/2010/main" val="2918163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7AF778-7774-432A-ACAE-11BD0759C69C}" type="datetimeFigureOut">
              <a:rPr lang="en-US" smtClean="0"/>
              <a:t>2/23/2016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031642-27E5-49C0-AB16-B5E7561C8C34}" type="slidenum">
              <a:rPr lang="en-US" smtClean="0"/>
              <a:t>‹#›</a:t>
            </a:fld>
            <a:endParaRPr lang="en-US"/>
          </a:p>
        </p:txBody>
      </p:sp>
    </p:spTree>
    <p:extLst>
      <p:ext uri="{BB962C8B-B14F-4D97-AF65-F5344CB8AC3E}">
        <p14:creationId xmlns:p14="http://schemas.microsoft.com/office/powerpoint/2010/main" val="4270381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7AF778-7774-432A-ACAE-11BD0759C69C}" type="datetimeFigureOut">
              <a:rPr lang="en-US" smtClean="0"/>
              <a:t>2/23/2016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031642-27E5-49C0-AB16-B5E7561C8C34}" type="slidenum">
              <a:rPr lang="en-US" smtClean="0"/>
              <a:t>‹#›</a:t>
            </a:fld>
            <a:endParaRPr lang="en-US"/>
          </a:p>
        </p:txBody>
      </p:sp>
    </p:spTree>
    <p:extLst>
      <p:ext uri="{BB962C8B-B14F-4D97-AF65-F5344CB8AC3E}">
        <p14:creationId xmlns:p14="http://schemas.microsoft.com/office/powerpoint/2010/main" val="4162799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7AF778-7774-432A-ACAE-11BD0759C69C}" type="datetimeFigureOut">
              <a:rPr lang="en-US" smtClean="0"/>
              <a:t>2/23/2016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031642-27E5-49C0-AB16-B5E7561C8C34}" type="slidenum">
              <a:rPr lang="en-US" smtClean="0"/>
              <a:t>‹#›</a:t>
            </a:fld>
            <a:endParaRPr lang="en-US"/>
          </a:p>
        </p:txBody>
      </p:sp>
    </p:spTree>
    <p:extLst>
      <p:ext uri="{BB962C8B-B14F-4D97-AF65-F5344CB8AC3E}">
        <p14:creationId xmlns:p14="http://schemas.microsoft.com/office/powerpoint/2010/main" val="3605575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7AF778-7774-432A-ACAE-11BD0759C69C}" type="datetimeFigureOut">
              <a:rPr lang="en-US" smtClean="0"/>
              <a:t>2/23/2016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031642-27E5-49C0-AB16-B5E7561C8C34}" type="slidenum">
              <a:rPr lang="en-US" smtClean="0"/>
              <a:t>‹#›</a:t>
            </a:fld>
            <a:endParaRPr lang="en-US"/>
          </a:p>
        </p:txBody>
      </p:sp>
    </p:spTree>
    <p:extLst>
      <p:ext uri="{BB962C8B-B14F-4D97-AF65-F5344CB8AC3E}">
        <p14:creationId xmlns:p14="http://schemas.microsoft.com/office/powerpoint/2010/main" val="2686022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7AF778-7774-432A-ACAE-11BD0759C69C}" type="datetimeFigureOut">
              <a:rPr lang="en-US" smtClean="0"/>
              <a:t>2/23/2016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031642-27E5-49C0-AB16-B5E7561C8C34}" type="slidenum">
              <a:rPr lang="en-US" smtClean="0"/>
              <a:t>‹#›</a:t>
            </a:fld>
            <a:endParaRPr lang="en-US"/>
          </a:p>
        </p:txBody>
      </p:sp>
    </p:spTree>
    <p:extLst>
      <p:ext uri="{BB962C8B-B14F-4D97-AF65-F5344CB8AC3E}">
        <p14:creationId xmlns:p14="http://schemas.microsoft.com/office/powerpoint/2010/main" val="1331071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7AF778-7774-432A-ACAE-11BD0759C69C}" type="datetimeFigureOut">
              <a:rPr lang="en-US" smtClean="0"/>
              <a:t>2/23/2016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031642-27E5-49C0-AB16-B5E7561C8C34}" type="slidenum">
              <a:rPr lang="en-US" smtClean="0"/>
              <a:t>‹#›</a:t>
            </a:fld>
            <a:endParaRPr lang="en-US"/>
          </a:p>
        </p:txBody>
      </p:sp>
    </p:spTree>
    <p:extLst>
      <p:ext uri="{BB962C8B-B14F-4D97-AF65-F5344CB8AC3E}">
        <p14:creationId xmlns:p14="http://schemas.microsoft.com/office/powerpoint/2010/main" val="2979035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7AF778-7774-432A-ACAE-11BD0759C69C}" type="datetimeFigureOut">
              <a:rPr lang="en-US" smtClean="0"/>
              <a:t>2/23/2016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031642-27E5-49C0-AB16-B5E7561C8C34}" type="slidenum">
              <a:rPr lang="en-US" smtClean="0"/>
              <a:t>‹#›</a:t>
            </a:fld>
            <a:endParaRPr lang="en-US"/>
          </a:p>
        </p:txBody>
      </p:sp>
    </p:spTree>
    <p:extLst>
      <p:ext uri="{BB962C8B-B14F-4D97-AF65-F5344CB8AC3E}">
        <p14:creationId xmlns:p14="http://schemas.microsoft.com/office/powerpoint/2010/main" val="22299228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429000"/>
            <a:ext cx="8686800" cy="2527639"/>
          </a:xfrm>
        </p:spPr>
        <p:txBody>
          <a:bodyPr>
            <a:normAutofit fontScale="90000"/>
          </a:bodyPr>
          <a:lstStyle/>
          <a:p>
            <a:pPr algn="l"/>
            <a:r>
              <a:rPr lang="en-US" sz="3600" b="1" i="1" dirty="0" smtClean="0">
                <a:solidFill>
                  <a:srgbClr val="002060"/>
                </a:solidFill>
                <a:latin typeface="Cambria" panose="02040503050406030204" pitchFamily="18" charset="0"/>
              </a:rPr>
              <a:t>Revised Work Plans</a:t>
            </a:r>
            <a:br>
              <a:rPr lang="en-US" sz="3600" b="1" i="1" dirty="0" smtClean="0">
                <a:solidFill>
                  <a:srgbClr val="002060"/>
                </a:solidFill>
                <a:latin typeface="Cambria" panose="02040503050406030204" pitchFamily="18" charset="0"/>
              </a:rPr>
            </a:br>
            <a:r>
              <a:rPr lang="en-US" sz="2200" b="1" i="1" dirty="0" smtClean="0">
                <a:solidFill>
                  <a:srgbClr val="002060"/>
                </a:solidFill>
                <a:latin typeface="Cambria" panose="02040503050406030204" pitchFamily="18" charset="0"/>
              </a:rPr>
              <a:t/>
            </a:r>
            <a:br>
              <a:rPr lang="en-US" sz="2200" b="1" i="1" dirty="0" smtClean="0">
                <a:solidFill>
                  <a:srgbClr val="002060"/>
                </a:solidFill>
                <a:latin typeface="Cambria" panose="02040503050406030204" pitchFamily="18" charset="0"/>
              </a:rPr>
            </a:br>
            <a:r>
              <a:rPr lang="en-US" sz="3200" b="1" i="1" dirty="0" smtClean="0">
                <a:solidFill>
                  <a:srgbClr val="002060"/>
                </a:solidFill>
                <a:latin typeface="Cambria" panose="02040503050406030204" pitchFamily="18" charset="0"/>
              </a:rPr>
              <a:t/>
            </a:r>
            <a:br>
              <a:rPr lang="en-US" sz="3200" b="1" i="1" dirty="0" smtClean="0">
                <a:solidFill>
                  <a:srgbClr val="002060"/>
                </a:solidFill>
                <a:latin typeface="Cambria" panose="02040503050406030204" pitchFamily="18" charset="0"/>
              </a:rPr>
            </a:br>
            <a:r>
              <a:rPr lang="en-US" sz="3200" b="1" i="1" dirty="0" smtClean="0">
                <a:solidFill>
                  <a:srgbClr val="002060"/>
                </a:solidFill>
                <a:latin typeface="Cambria" panose="02040503050406030204" pitchFamily="18" charset="0"/>
              </a:rPr>
              <a:t/>
            </a:r>
            <a:br>
              <a:rPr lang="en-US" sz="3200" b="1" i="1" dirty="0" smtClean="0">
                <a:solidFill>
                  <a:srgbClr val="002060"/>
                </a:solidFill>
                <a:latin typeface="Cambria" panose="02040503050406030204" pitchFamily="18" charset="0"/>
              </a:rPr>
            </a:br>
            <a:r>
              <a:rPr lang="en-US" sz="2200" dirty="0" smtClean="0">
                <a:solidFill>
                  <a:srgbClr val="002060"/>
                </a:solidFill>
                <a:latin typeface="Cambria" panose="02040503050406030204" pitchFamily="18" charset="0"/>
              </a:rPr>
              <a:t>February 24, 2016</a:t>
            </a:r>
            <a:r>
              <a:rPr lang="en-US" sz="3200" b="1" i="1" dirty="0" smtClean="0">
                <a:solidFill>
                  <a:srgbClr val="002060"/>
                </a:solidFill>
                <a:latin typeface="Cambria" panose="02040503050406030204" pitchFamily="18" charset="0"/>
              </a:rPr>
              <a:t/>
            </a:r>
            <a:br>
              <a:rPr lang="en-US" sz="3200" b="1" i="1" dirty="0" smtClean="0">
                <a:solidFill>
                  <a:srgbClr val="002060"/>
                </a:solidFill>
                <a:latin typeface="Cambria" panose="02040503050406030204" pitchFamily="18" charset="0"/>
              </a:rPr>
            </a:br>
            <a:r>
              <a:rPr lang="en-US" sz="2400" b="1" i="1" dirty="0">
                <a:solidFill>
                  <a:srgbClr val="002060"/>
                </a:solidFill>
                <a:latin typeface="Cambria" panose="02040503050406030204" pitchFamily="18" charset="0"/>
              </a:rPr>
              <a:t/>
            </a:r>
            <a:br>
              <a:rPr lang="en-US" sz="2400" b="1" i="1" dirty="0">
                <a:solidFill>
                  <a:srgbClr val="002060"/>
                </a:solidFill>
                <a:latin typeface="Cambria" panose="02040503050406030204" pitchFamily="18" charset="0"/>
              </a:rPr>
            </a:br>
            <a:endParaRPr lang="en-US" sz="2400" dirty="0">
              <a:solidFill>
                <a:srgbClr val="002060"/>
              </a:solidFill>
            </a:endParaRPr>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304800" y="533399"/>
            <a:ext cx="1905000" cy="609599"/>
          </a:xfrm>
          <a:prstGeom prst="rect">
            <a:avLst/>
          </a:prstGeom>
        </p:spPr>
      </p:pic>
      <p:sp>
        <p:nvSpPr>
          <p:cNvPr id="5" name="Rectangle 4"/>
          <p:cNvSpPr/>
          <p:nvPr/>
        </p:nvSpPr>
        <p:spPr>
          <a:xfrm>
            <a:off x="304800" y="2133600"/>
            <a:ext cx="8686800" cy="769441"/>
          </a:xfrm>
          <a:prstGeom prst="rect">
            <a:avLst/>
          </a:prstGeom>
        </p:spPr>
        <p:txBody>
          <a:bodyPr wrap="square">
            <a:spAutoFit/>
          </a:bodyPr>
          <a:lstStyle/>
          <a:p>
            <a:r>
              <a:rPr lang="en-US" sz="4400" b="1" dirty="0" smtClean="0">
                <a:solidFill>
                  <a:srgbClr val="002060"/>
                </a:solidFill>
                <a:latin typeface="Cambria" panose="02040503050406030204" pitchFamily="18" charset="0"/>
              </a:rPr>
              <a:t>SIM Steering Committee </a:t>
            </a:r>
            <a:endParaRPr lang="en-US" sz="4400" dirty="0"/>
          </a:p>
        </p:txBody>
      </p:sp>
      <p:pic>
        <p:nvPicPr>
          <p:cNvPr id="7" name="Picture 2" descr="C:\Users\LNolan\AppData\Local\Microsoft\Windows\Temporary Internet Files\Content.Outlook\2SBDW61B\sim logo_final_1inch (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23447" y="5610450"/>
            <a:ext cx="1676699" cy="71415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614628" y="6327523"/>
            <a:ext cx="7162800" cy="307777"/>
          </a:xfrm>
          <a:prstGeom prst="rect">
            <a:avLst/>
          </a:prstGeom>
        </p:spPr>
        <p:txBody>
          <a:bodyPr wrap="square">
            <a:spAutoFit/>
          </a:bodyPr>
          <a:lstStyle/>
          <a:p>
            <a:pPr lvl="1"/>
            <a:r>
              <a:rPr lang="en-US" sz="1400" i="1" dirty="0" smtClean="0">
                <a:solidFill>
                  <a:srgbClr val="002060"/>
                </a:solidFill>
              </a:rPr>
              <a:t>This work is made possible with funding from the Maine State Innovation Model Initiative</a:t>
            </a:r>
            <a:endParaRPr lang="en-US" sz="1400" i="1" dirty="0">
              <a:solidFill>
                <a:srgbClr val="002060"/>
              </a:solidFill>
            </a:endParaRPr>
          </a:p>
        </p:txBody>
      </p:sp>
    </p:spTree>
    <p:extLst>
      <p:ext uri="{BB962C8B-B14F-4D97-AF65-F5344CB8AC3E}">
        <p14:creationId xmlns:p14="http://schemas.microsoft.com/office/powerpoint/2010/main" val="36830316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b="1" dirty="0" smtClean="0">
                <a:solidFill>
                  <a:srgbClr val="002060"/>
                </a:solidFill>
                <a:latin typeface="Cambria" panose="02040503050406030204" pitchFamily="18" charset="0"/>
              </a:rPr>
              <a:t>PTE-BH (cont.)</a:t>
            </a:r>
            <a:endParaRPr lang="en-US" b="1" dirty="0">
              <a:solidFill>
                <a:srgbClr val="002060"/>
              </a:solidFill>
              <a:latin typeface="Cambria" panose="02040503050406030204" pitchFamily="18" charset="0"/>
            </a:endParaRPr>
          </a:p>
        </p:txBody>
      </p:sp>
      <p:sp>
        <p:nvSpPr>
          <p:cNvPr id="3" name="Content Placeholder 2"/>
          <p:cNvSpPr>
            <a:spLocks noGrp="1"/>
          </p:cNvSpPr>
          <p:nvPr>
            <p:ph idx="1"/>
          </p:nvPr>
        </p:nvSpPr>
        <p:spPr>
          <a:xfrm>
            <a:off x="457200" y="1219200"/>
            <a:ext cx="8229600" cy="4983163"/>
          </a:xfrm>
        </p:spPr>
        <p:txBody>
          <a:bodyPr>
            <a:noAutofit/>
          </a:bodyPr>
          <a:lstStyle/>
          <a:p>
            <a:pPr lvl="0"/>
            <a:r>
              <a:rPr lang="en-US" sz="2000" b="1" u="sng" dirty="0" smtClean="0">
                <a:solidFill>
                  <a:srgbClr val="002060"/>
                </a:solidFill>
              </a:rPr>
              <a:t>February</a:t>
            </a:r>
            <a:r>
              <a:rPr lang="en-US" sz="2000" b="1" u="sng" dirty="0">
                <a:solidFill>
                  <a:srgbClr val="002060"/>
                </a:solidFill>
              </a:rPr>
              <a:t>.</a:t>
            </a:r>
            <a:r>
              <a:rPr lang="en-US" sz="2000" dirty="0">
                <a:solidFill>
                  <a:srgbClr val="002060"/>
                </a:solidFill>
              </a:rPr>
              <a:t>  Steering Committee will discuss </a:t>
            </a:r>
            <a:r>
              <a:rPr lang="en-US" sz="2000" dirty="0" smtClean="0">
                <a:solidFill>
                  <a:srgbClr val="002060"/>
                </a:solidFill>
              </a:rPr>
              <a:t>expansion </a:t>
            </a:r>
            <a:r>
              <a:rPr lang="en-US" sz="2000" dirty="0">
                <a:solidFill>
                  <a:srgbClr val="002060"/>
                </a:solidFill>
              </a:rPr>
              <a:t>of current </a:t>
            </a:r>
            <a:r>
              <a:rPr lang="en-US" sz="2000" dirty="0" smtClean="0">
                <a:solidFill>
                  <a:srgbClr val="002060"/>
                </a:solidFill>
              </a:rPr>
              <a:t>domains; also decide which additional </a:t>
            </a:r>
            <a:r>
              <a:rPr lang="en-US" sz="2000" dirty="0">
                <a:solidFill>
                  <a:srgbClr val="002060"/>
                </a:solidFill>
              </a:rPr>
              <a:t>provider groups </a:t>
            </a:r>
            <a:r>
              <a:rPr lang="en-US" sz="2000" dirty="0" smtClean="0">
                <a:solidFill>
                  <a:srgbClr val="002060"/>
                </a:solidFill>
              </a:rPr>
              <a:t>to report </a:t>
            </a:r>
            <a:r>
              <a:rPr lang="en-US" sz="2000" dirty="0">
                <a:solidFill>
                  <a:srgbClr val="002060"/>
                </a:solidFill>
              </a:rPr>
              <a:t>on </a:t>
            </a:r>
            <a:r>
              <a:rPr lang="en-US" sz="2000" i="1" dirty="0">
                <a:solidFill>
                  <a:srgbClr val="002060"/>
                </a:solidFill>
              </a:rPr>
              <a:t>GetBetterMaine</a:t>
            </a:r>
            <a:r>
              <a:rPr lang="en-US" sz="2000" dirty="0">
                <a:solidFill>
                  <a:srgbClr val="002060"/>
                </a:solidFill>
              </a:rPr>
              <a:t> and </a:t>
            </a:r>
            <a:r>
              <a:rPr lang="en-US" sz="2000" dirty="0" smtClean="0">
                <a:solidFill>
                  <a:srgbClr val="002060"/>
                </a:solidFill>
              </a:rPr>
              <a:t>begin to review quality </a:t>
            </a:r>
            <a:r>
              <a:rPr lang="en-US" sz="2000" dirty="0">
                <a:solidFill>
                  <a:srgbClr val="002060"/>
                </a:solidFill>
              </a:rPr>
              <a:t>measures </a:t>
            </a:r>
            <a:r>
              <a:rPr lang="en-US" sz="2000" dirty="0" smtClean="0">
                <a:solidFill>
                  <a:srgbClr val="002060"/>
                </a:solidFill>
              </a:rPr>
              <a:t>for those groups.</a:t>
            </a:r>
            <a:endParaRPr lang="en-US" sz="2000" dirty="0">
              <a:solidFill>
                <a:srgbClr val="002060"/>
              </a:solidFill>
            </a:endParaRPr>
          </a:p>
          <a:p>
            <a:pPr lvl="0"/>
            <a:r>
              <a:rPr lang="en-US" sz="2000" b="1" u="sng" dirty="0">
                <a:solidFill>
                  <a:srgbClr val="002060"/>
                </a:solidFill>
              </a:rPr>
              <a:t>March. </a:t>
            </a:r>
            <a:r>
              <a:rPr lang="en-US" sz="2000" dirty="0">
                <a:solidFill>
                  <a:srgbClr val="002060"/>
                </a:solidFill>
              </a:rPr>
              <a:t> Develop quality measures/attestation language for new provider group(s). </a:t>
            </a:r>
            <a:r>
              <a:rPr lang="en-US" sz="2000" dirty="0" smtClean="0">
                <a:solidFill>
                  <a:srgbClr val="002060"/>
                </a:solidFill>
              </a:rPr>
              <a:t>Determine utility of claims data as </a:t>
            </a:r>
            <a:r>
              <a:rPr lang="en-US" sz="2000" dirty="0">
                <a:solidFill>
                  <a:srgbClr val="002060"/>
                </a:solidFill>
              </a:rPr>
              <a:t>a quality measure. </a:t>
            </a:r>
            <a:r>
              <a:rPr lang="en-US" sz="2000" dirty="0" smtClean="0">
                <a:solidFill>
                  <a:srgbClr val="002060"/>
                </a:solidFill>
              </a:rPr>
              <a:t>Convene </a:t>
            </a:r>
            <a:r>
              <a:rPr lang="en-US" sz="2000" dirty="0">
                <a:solidFill>
                  <a:srgbClr val="002060"/>
                </a:solidFill>
              </a:rPr>
              <a:t>Claims Data Subcommittee if necessary to </a:t>
            </a:r>
            <a:r>
              <a:rPr lang="en-US" sz="2000" dirty="0" smtClean="0">
                <a:solidFill>
                  <a:srgbClr val="002060"/>
                </a:solidFill>
              </a:rPr>
              <a:t>develop claims measures.  </a:t>
            </a:r>
            <a:endParaRPr lang="en-US" sz="2000" dirty="0">
              <a:solidFill>
                <a:srgbClr val="002060"/>
              </a:solidFill>
            </a:endParaRPr>
          </a:p>
          <a:p>
            <a:pPr lvl="0"/>
            <a:r>
              <a:rPr lang="en-US" sz="2000" b="1" u="sng" dirty="0">
                <a:solidFill>
                  <a:srgbClr val="002060"/>
                </a:solidFill>
              </a:rPr>
              <a:t>April</a:t>
            </a:r>
            <a:r>
              <a:rPr lang="en-US" sz="2000" b="1" dirty="0">
                <a:solidFill>
                  <a:srgbClr val="002060"/>
                </a:solidFill>
              </a:rPr>
              <a:t>. </a:t>
            </a:r>
            <a:r>
              <a:rPr lang="en-US" sz="2000" dirty="0" smtClean="0">
                <a:solidFill>
                  <a:srgbClr val="002060"/>
                </a:solidFill>
              </a:rPr>
              <a:t>Review </a:t>
            </a:r>
            <a:r>
              <a:rPr lang="en-US" sz="2000" dirty="0">
                <a:solidFill>
                  <a:srgbClr val="002060"/>
                </a:solidFill>
              </a:rPr>
              <a:t>attestation language and process for new providers or updates for existing domains. </a:t>
            </a:r>
          </a:p>
          <a:p>
            <a:pPr lvl="0"/>
            <a:r>
              <a:rPr lang="en-US" sz="2000" b="1" u="sng" dirty="0">
                <a:solidFill>
                  <a:srgbClr val="002060"/>
                </a:solidFill>
              </a:rPr>
              <a:t>May</a:t>
            </a:r>
            <a:r>
              <a:rPr lang="en-US" sz="2000" b="1" dirty="0" smtClean="0">
                <a:solidFill>
                  <a:srgbClr val="002060"/>
                </a:solidFill>
              </a:rPr>
              <a:t>.</a:t>
            </a:r>
            <a:r>
              <a:rPr lang="en-US" sz="2000" dirty="0" smtClean="0">
                <a:solidFill>
                  <a:srgbClr val="002060"/>
                </a:solidFill>
              </a:rPr>
              <a:t> </a:t>
            </a:r>
            <a:r>
              <a:rPr lang="en-US" sz="2000" dirty="0">
                <a:solidFill>
                  <a:srgbClr val="002060"/>
                </a:solidFill>
              </a:rPr>
              <a:t>Finalize which claims measures will be further considered for reporting on </a:t>
            </a:r>
            <a:r>
              <a:rPr lang="en-US" sz="2000" i="1" dirty="0">
                <a:solidFill>
                  <a:srgbClr val="002060"/>
                </a:solidFill>
              </a:rPr>
              <a:t>GetBetterMaine</a:t>
            </a:r>
            <a:r>
              <a:rPr lang="en-US" sz="2000" dirty="0">
                <a:solidFill>
                  <a:srgbClr val="002060"/>
                </a:solidFill>
              </a:rPr>
              <a:t>.</a:t>
            </a:r>
            <a:r>
              <a:rPr lang="en-US" sz="2000" b="1" dirty="0">
                <a:solidFill>
                  <a:srgbClr val="002060"/>
                </a:solidFill>
              </a:rPr>
              <a:t>  </a:t>
            </a:r>
            <a:endParaRPr lang="en-US" sz="2000" dirty="0">
              <a:solidFill>
                <a:srgbClr val="002060"/>
              </a:solidFill>
            </a:endParaRPr>
          </a:p>
          <a:p>
            <a:pPr lvl="0"/>
            <a:r>
              <a:rPr lang="en-US" sz="2000" b="1" u="sng" dirty="0">
                <a:solidFill>
                  <a:srgbClr val="002060"/>
                </a:solidFill>
              </a:rPr>
              <a:t>June</a:t>
            </a:r>
            <a:r>
              <a:rPr lang="en-US" sz="2000" b="1" dirty="0" smtClean="0">
                <a:solidFill>
                  <a:srgbClr val="002060"/>
                </a:solidFill>
              </a:rPr>
              <a:t>.</a:t>
            </a:r>
            <a:r>
              <a:rPr lang="en-US" sz="2000" dirty="0" smtClean="0">
                <a:solidFill>
                  <a:srgbClr val="002060"/>
                </a:solidFill>
              </a:rPr>
              <a:t> </a:t>
            </a:r>
            <a:r>
              <a:rPr lang="en-US" sz="2000" dirty="0">
                <a:solidFill>
                  <a:srgbClr val="002060"/>
                </a:solidFill>
              </a:rPr>
              <a:t>Obtain </a:t>
            </a:r>
            <a:r>
              <a:rPr lang="en-US" sz="2000" dirty="0" smtClean="0">
                <a:solidFill>
                  <a:srgbClr val="002060"/>
                </a:solidFill>
              </a:rPr>
              <a:t>Steering Committee consensus </a:t>
            </a:r>
            <a:r>
              <a:rPr lang="en-US" sz="2000" dirty="0">
                <a:solidFill>
                  <a:srgbClr val="002060"/>
                </a:solidFill>
              </a:rPr>
              <a:t>on additional measures. </a:t>
            </a:r>
          </a:p>
          <a:p>
            <a:pPr lvl="0"/>
            <a:r>
              <a:rPr lang="en-US" sz="2000" b="1" u="sng" dirty="0">
                <a:solidFill>
                  <a:srgbClr val="002060"/>
                </a:solidFill>
              </a:rPr>
              <a:t>July-August</a:t>
            </a:r>
            <a:r>
              <a:rPr lang="en-US" sz="2000" dirty="0">
                <a:solidFill>
                  <a:srgbClr val="002060"/>
                </a:solidFill>
              </a:rPr>
              <a:t>. Develop provider attestation, invitation letter, etc. for </a:t>
            </a:r>
            <a:r>
              <a:rPr lang="en-US" sz="2000" dirty="0" smtClean="0">
                <a:solidFill>
                  <a:srgbClr val="002060"/>
                </a:solidFill>
              </a:rPr>
              <a:t>2017.</a:t>
            </a:r>
            <a:endParaRPr lang="en-US" sz="2000" dirty="0">
              <a:solidFill>
                <a:srgbClr val="002060"/>
              </a:solidFill>
            </a:endParaRPr>
          </a:p>
          <a:p>
            <a:pPr lvl="0"/>
            <a:r>
              <a:rPr lang="en-US" sz="2000" b="1" u="sng" dirty="0">
                <a:solidFill>
                  <a:srgbClr val="002060"/>
                </a:solidFill>
              </a:rPr>
              <a:t>September</a:t>
            </a:r>
            <a:r>
              <a:rPr lang="en-US" sz="2000" b="1" dirty="0">
                <a:solidFill>
                  <a:srgbClr val="002060"/>
                </a:solidFill>
              </a:rPr>
              <a:t>. </a:t>
            </a:r>
            <a:r>
              <a:rPr lang="en-US" sz="2000" dirty="0" smtClean="0">
                <a:solidFill>
                  <a:srgbClr val="002060"/>
                </a:solidFill>
              </a:rPr>
              <a:t>Solicit Committee input </a:t>
            </a:r>
            <a:r>
              <a:rPr lang="en-US" sz="2000" dirty="0">
                <a:solidFill>
                  <a:srgbClr val="002060"/>
                </a:solidFill>
              </a:rPr>
              <a:t>on how multi-stakeholder work on behavioral health quality measures for public reporting </a:t>
            </a:r>
            <a:r>
              <a:rPr lang="en-US" sz="2000" dirty="0" smtClean="0">
                <a:solidFill>
                  <a:srgbClr val="002060"/>
                </a:solidFill>
              </a:rPr>
              <a:t>should proceed post SIM.</a:t>
            </a:r>
            <a:endParaRPr lang="en-US" sz="2000" dirty="0">
              <a:solidFill>
                <a:srgbClr val="002060"/>
              </a:solidFill>
            </a:endParaRPr>
          </a:p>
          <a:p>
            <a:endParaRPr lang="en-US" sz="2000" dirty="0">
              <a:solidFill>
                <a:srgbClr val="002060"/>
              </a:solidFill>
            </a:endParaRPr>
          </a:p>
        </p:txBody>
      </p:sp>
    </p:spTree>
    <p:extLst>
      <p:ext uri="{BB962C8B-B14F-4D97-AF65-F5344CB8AC3E}">
        <p14:creationId xmlns:p14="http://schemas.microsoft.com/office/powerpoint/2010/main" val="3668649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r>
              <a:rPr lang="en-US" sz="3600" b="1" dirty="0" smtClean="0">
                <a:solidFill>
                  <a:srgbClr val="002060"/>
                </a:solidFill>
                <a:latin typeface="Cambria" panose="02040503050406030204" pitchFamily="18" charset="0"/>
              </a:rPr>
              <a:t>Practice Reports</a:t>
            </a:r>
            <a:endParaRPr lang="en-US" sz="3600" dirty="0">
              <a:solidFill>
                <a:srgbClr val="002060"/>
              </a:solidFill>
            </a:endParaRPr>
          </a:p>
        </p:txBody>
      </p:sp>
      <p:sp>
        <p:nvSpPr>
          <p:cNvPr id="3" name="Content Placeholder 2"/>
          <p:cNvSpPr>
            <a:spLocks noGrp="1"/>
          </p:cNvSpPr>
          <p:nvPr>
            <p:ph idx="1"/>
          </p:nvPr>
        </p:nvSpPr>
        <p:spPr>
          <a:xfrm>
            <a:off x="228600" y="914400"/>
            <a:ext cx="8686800" cy="5638800"/>
          </a:xfrm>
        </p:spPr>
        <p:txBody>
          <a:bodyPr>
            <a:noAutofit/>
          </a:bodyPr>
          <a:lstStyle/>
          <a:p>
            <a:r>
              <a:rPr lang="en-US" sz="2000" dirty="0" smtClean="0">
                <a:solidFill>
                  <a:srgbClr val="002060"/>
                </a:solidFill>
              </a:rPr>
              <a:t>In 2016, Coalition will continue to provide MaineCare and commercial reports to over 400 practices, and also begin producing Medicare reports</a:t>
            </a:r>
          </a:p>
          <a:p>
            <a:r>
              <a:rPr lang="en-US" sz="2000" dirty="0" smtClean="0">
                <a:solidFill>
                  <a:srgbClr val="002060"/>
                </a:solidFill>
              </a:rPr>
              <a:t>Timeliness of data will improve, with 2015 MaineCare and commercial data available by June 2016</a:t>
            </a:r>
          </a:p>
          <a:p>
            <a:r>
              <a:rPr lang="en-US" sz="2000" dirty="0" smtClean="0">
                <a:solidFill>
                  <a:srgbClr val="002060"/>
                </a:solidFill>
              </a:rPr>
              <a:t>Ongoing </a:t>
            </a:r>
            <a:r>
              <a:rPr lang="en-US" sz="2000" dirty="0">
                <a:solidFill>
                  <a:srgbClr val="002060"/>
                </a:solidFill>
              </a:rPr>
              <a:t>outreach to </a:t>
            </a:r>
            <a:r>
              <a:rPr lang="en-US" sz="2000" dirty="0" smtClean="0">
                <a:solidFill>
                  <a:srgbClr val="002060"/>
                </a:solidFill>
              </a:rPr>
              <a:t>practices will continue, with focus on: </a:t>
            </a:r>
          </a:p>
          <a:p>
            <a:pPr lvl="1"/>
            <a:r>
              <a:rPr lang="en-US" sz="2000" dirty="0" smtClean="0">
                <a:solidFill>
                  <a:srgbClr val="002060"/>
                </a:solidFill>
              </a:rPr>
              <a:t>Technical assistance on how to use the reports to identify opportunities for practice improvement</a:t>
            </a:r>
          </a:p>
          <a:p>
            <a:pPr lvl="1"/>
            <a:r>
              <a:rPr lang="en-US" sz="2000" dirty="0" smtClean="0">
                <a:solidFill>
                  <a:srgbClr val="002060"/>
                </a:solidFill>
              </a:rPr>
              <a:t>Soliciting feedback on content and design, and suggested improvements</a:t>
            </a:r>
          </a:p>
          <a:p>
            <a:r>
              <a:rPr lang="en-US" sz="2000" dirty="0">
                <a:solidFill>
                  <a:srgbClr val="002060"/>
                </a:solidFill>
              </a:rPr>
              <a:t>Coalition will collaborate with Quality Counts to help QC </a:t>
            </a:r>
            <a:r>
              <a:rPr lang="en-US" sz="2000" dirty="0" smtClean="0">
                <a:solidFill>
                  <a:srgbClr val="002060"/>
                </a:solidFill>
              </a:rPr>
              <a:t> identify practices </a:t>
            </a:r>
            <a:r>
              <a:rPr lang="en-US" sz="2000" dirty="0">
                <a:solidFill>
                  <a:srgbClr val="002060"/>
                </a:solidFill>
              </a:rPr>
              <a:t> </a:t>
            </a:r>
            <a:r>
              <a:rPr lang="en-US" sz="2000" dirty="0" smtClean="0">
                <a:solidFill>
                  <a:srgbClr val="002060"/>
                </a:solidFill>
              </a:rPr>
              <a:t>and inform targeted quality </a:t>
            </a:r>
            <a:r>
              <a:rPr lang="en-US" sz="2000" dirty="0">
                <a:solidFill>
                  <a:srgbClr val="002060"/>
                </a:solidFill>
              </a:rPr>
              <a:t>improvement </a:t>
            </a:r>
            <a:r>
              <a:rPr lang="en-US" sz="2000" dirty="0" smtClean="0">
                <a:solidFill>
                  <a:srgbClr val="002060"/>
                </a:solidFill>
              </a:rPr>
              <a:t>efforts on diabetes, readmissions, and ED use; staff will also </a:t>
            </a:r>
            <a:r>
              <a:rPr lang="en-US" sz="2000" dirty="0">
                <a:solidFill>
                  <a:srgbClr val="002060"/>
                </a:solidFill>
              </a:rPr>
              <a:t>engage providers at QC learning </a:t>
            </a:r>
            <a:r>
              <a:rPr lang="en-US" sz="2000" dirty="0" smtClean="0">
                <a:solidFill>
                  <a:srgbClr val="002060"/>
                </a:solidFill>
              </a:rPr>
              <a:t>collaboratives </a:t>
            </a:r>
            <a:endParaRPr lang="en-US" sz="2000" dirty="0">
              <a:solidFill>
                <a:srgbClr val="002060"/>
              </a:solidFill>
            </a:endParaRPr>
          </a:p>
          <a:p>
            <a:r>
              <a:rPr lang="en-US" sz="2000" dirty="0" smtClean="0">
                <a:solidFill>
                  <a:srgbClr val="002060"/>
                </a:solidFill>
              </a:rPr>
              <a:t>Coalition also will convene a provider group to get feedback on practice report content and suggestions for improving value</a:t>
            </a:r>
          </a:p>
          <a:p>
            <a:r>
              <a:rPr lang="en-US" sz="2000" dirty="0" smtClean="0">
                <a:solidFill>
                  <a:srgbClr val="002060"/>
                </a:solidFill>
              </a:rPr>
              <a:t>MHMC will develop health system/ACO level practice reports with outreach to appropriate leaders of QI efforts</a:t>
            </a:r>
          </a:p>
          <a:p>
            <a:r>
              <a:rPr lang="en-US" sz="2000" dirty="0" smtClean="0">
                <a:solidFill>
                  <a:srgbClr val="002060"/>
                </a:solidFill>
              </a:rPr>
              <a:t>Coalition will work with state, SIM partners, and providers to explore potential fragmentation measures that could be incorporated into practice reports</a:t>
            </a:r>
            <a:endParaRPr lang="en-US" sz="2000" dirty="0" smtClean="0">
              <a:solidFill>
                <a:srgbClr val="FF0000"/>
              </a:solidFill>
            </a:endParaRPr>
          </a:p>
        </p:txBody>
      </p:sp>
    </p:spTree>
    <p:extLst>
      <p:ext uri="{BB962C8B-B14F-4D97-AF65-F5344CB8AC3E}">
        <p14:creationId xmlns:p14="http://schemas.microsoft.com/office/powerpoint/2010/main" val="1472501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5859"/>
            <a:ext cx="8229600" cy="885371"/>
          </a:xfrm>
        </p:spPr>
        <p:txBody>
          <a:bodyPr>
            <a:normAutofit/>
          </a:bodyPr>
          <a:lstStyle/>
          <a:p>
            <a:r>
              <a:rPr lang="en-US" sz="3600" b="1" dirty="0" smtClean="0">
                <a:solidFill>
                  <a:srgbClr val="002060"/>
                </a:solidFill>
                <a:latin typeface="Cambria" panose="02040503050406030204" pitchFamily="18" charset="0"/>
              </a:rPr>
              <a:t>Practice Reports (cont.)</a:t>
            </a:r>
            <a:endParaRPr lang="en-US" sz="3600" b="1" dirty="0">
              <a:solidFill>
                <a:srgbClr val="002060"/>
              </a:solidFill>
              <a:latin typeface="Cambria" panose="02040503050406030204" pitchFamily="18" charset="0"/>
            </a:endParaRPr>
          </a:p>
        </p:txBody>
      </p:sp>
      <p:sp>
        <p:nvSpPr>
          <p:cNvPr id="3" name="Content Placeholder 2"/>
          <p:cNvSpPr>
            <a:spLocks noGrp="1"/>
          </p:cNvSpPr>
          <p:nvPr>
            <p:ph idx="1"/>
          </p:nvPr>
        </p:nvSpPr>
        <p:spPr>
          <a:xfrm>
            <a:off x="381000" y="762000"/>
            <a:ext cx="8382000" cy="5943600"/>
          </a:xfrm>
        </p:spPr>
        <p:txBody>
          <a:bodyPr>
            <a:noAutofit/>
          </a:bodyPr>
          <a:lstStyle/>
          <a:p>
            <a:pPr marL="0" lvl="0" indent="0">
              <a:buNone/>
            </a:pPr>
            <a:r>
              <a:rPr lang="en-US" sz="1600" b="1" dirty="0" smtClean="0">
                <a:solidFill>
                  <a:srgbClr val="002060"/>
                </a:solidFill>
              </a:rPr>
              <a:t>Quarter One:</a:t>
            </a:r>
          </a:p>
          <a:p>
            <a:pPr marL="457200" lvl="1" indent="-228600"/>
            <a:r>
              <a:rPr lang="en-US" sz="1600" dirty="0" smtClean="0">
                <a:solidFill>
                  <a:srgbClr val="002060"/>
                </a:solidFill>
              </a:rPr>
              <a:t>Finalize Medicare attribution process.</a:t>
            </a:r>
          </a:p>
          <a:p>
            <a:pPr marL="457200" lvl="1" indent="-228600"/>
            <a:r>
              <a:rPr lang="en-US" sz="1600" dirty="0" smtClean="0">
                <a:solidFill>
                  <a:srgbClr val="002060"/>
                </a:solidFill>
              </a:rPr>
              <a:t>Release CY 2014 commercial/MaineCare reports; including language clarifying distinction between practice reports and public reporting.</a:t>
            </a:r>
          </a:p>
          <a:p>
            <a:pPr marL="457200" lvl="1" indent="-228600"/>
            <a:r>
              <a:rPr lang="en-US" sz="1600" dirty="0" smtClean="0">
                <a:solidFill>
                  <a:srgbClr val="002060"/>
                </a:solidFill>
              </a:rPr>
              <a:t>Collaborate with Quality Counts regarding PCMH/HH practice reports, diabetes metrics, readmissions, and ED visits. </a:t>
            </a:r>
          </a:p>
          <a:p>
            <a:pPr marL="457200" lvl="1" indent="-228600"/>
            <a:r>
              <a:rPr lang="en-US" sz="1600" dirty="0">
                <a:solidFill>
                  <a:srgbClr val="002060"/>
                </a:solidFill>
              </a:rPr>
              <a:t>Continued meetings with </a:t>
            </a:r>
            <a:r>
              <a:rPr lang="en-US" sz="1600" dirty="0" smtClean="0">
                <a:solidFill>
                  <a:srgbClr val="002060"/>
                </a:solidFill>
              </a:rPr>
              <a:t>health system leaders, practice representatives, independent providers</a:t>
            </a:r>
            <a:r>
              <a:rPr lang="en-US" sz="1600" i="1" dirty="0" smtClean="0">
                <a:solidFill>
                  <a:srgbClr val="002060"/>
                </a:solidFill>
              </a:rPr>
              <a:t> </a:t>
            </a:r>
            <a:r>
              <a:rPr lang="en-US" sz="1600" dirty="0" smtClean="0">
                <a:solidFill>
                  <a:srgbClr val="002060"/>
                </a:solidFill>
              </a:rPr>
              <a:t>to </a:t>
            </a:r>
            <a:r>
              <a:rPr lang="en-US" sz="1600" dirty="0">
                <a:solidFill>
                  <a:srgbClr val="002060"/>
                </a:solidFill>
              </a:rPr>
              <a:t>assist with practice report utilization and </a:t>
            </a:r>
            <a:r>
              <a:rPr lang="en-US" sz="1600" dirty="0" smtClean="0">
                <a:solidFill>
                  <a:srgbClr val="002060"/>
                </a:solidFill>
              </a:rPr>
              <a:t>solicit feedback (ongoing activity through quarter 3). </a:t>
            </a:r>
            <a:endParaRPr lang="en-US" sz="1600" dirty="0">
              <a:solidFill>
                <a:srgbClr val="002060"/>
              </a:solidFill>
            </a:endParaRPr>
          </a:p>
          <a:p>
            <a:pPr marL="457200" indent="-228600">
              <a:buNone/>
            </a:pPr>
            <a:r>
              <a:rPr lang="en-US" sz="1600" b="1" dirty="0" smtClean="0">
                <a:solidFill>
                  <a:srgbClr val="002060"/>
                </a:solidFill>
              </a:rPr>
              <a:t>Quarter Two:</a:t>
            </a:r>
            <a:endParaRPr lang="en-US" sz="1600" b="1" dirty="0">
              <a:solidFill>
                <a:srgbClr val="002060"/>
              </a:solidFill>
            </a:endParaRPr>
          </a:p>
          <a:p>
            <a:pPr marL="457200" lvl="1" indent="-228600"/>
            <a:r>
              <a:rPr lang="en-US" sz="1600" dirty="0" smtClean="0">
                <a:solidFill>
                  <a:srgbClr val="002060"/>
                </a:solidFill>
              </a:rPr>
              <a:t>Release CY 2014 Medicare practice reports.</a:t>
            </a:r>
            <a:endParaRPr lang="en-US" sz="1600" dirty="0">
              <a:solidFill>
                <a:srgbClr val="002060"/>
              </a:solidFill>
            </a:endParaRPr>
          </a:p>
          <a:p>
            <a:pPr marL="457200" lvl="1" indent="-228600"/>
            <a:r>
              <a:rPr lang="en-US" sz="1600" dirty="0" smtClean="0">
                <a:solidFill>
                  <a:srgbClr val="002060"/>
                </a:solidFill>
              </a:rPr>
              <a:t>Release FY 2015 commercial/MaineCare reports.</a:t>
            </a:r>
            <a:endParaRPr lang="en-US" sz="1600" dirty="0">
              <a:solidFill>
                <a:srgbClr val="002060"/>
              </a:solidFill>
            </a:endParaRPr>
          </a:p>
          <a:p>
            <a:pPr marL="457200" lvl="1" indent="-228600"/>
            <a:r>
              <a:rPr lang="en-US" sz="1600" dirty="0" smtClean="0">
                <a:solidFill>
                  <a:srgbClr val="002060"/>
                </a:solidFill>
              </a:rPr>
              <a:t>Introduce ACO/organization-level dashboard of practice reports.</a:t>
            </a:r>
          </a:p>
          <a:p>
            <a:pPr marL="457200" lvl="1" indent="-228600"/>
            <a:r>
              <a:rPr lang="en-US" sz="1600" dirty="0" smtClean="0">
                <a:solidFill>
                  <a:srgbClr val="002060"/>
                </a:solidFill>
              </a:rPr>
              <a:t>Continued collaboration with Quality </a:t>
            </a:r>
            <a:r>
              <a:rPr lang="en-US" sz="1600" dirty="0">
                <a:solidFill>
                  <a:srgbClr val="002060"/>
                </a:solidFill>
              </a:rPr>
              <a:t>Counts </a:t>
            </a:r>
            <a:r>
              <a:rPr lang="en-US" sz="1600" dirty="0" smtClean="0">
                <a:solidFill>
                  <a:srgbClr val="002060"/>
                </a:solidFill>
              </a:rPr>
              <a:t>regarding PCMH/HH practice reports.</a:t>
            </a:r>
          </a:p>
          <a:p>
            <a:pPr marL="457200" lvl="1" indent="-228600"/>
            <a:r>
              <a:rPr lang="en-US" sz="1600" dirty="0" smtClean="0">
                <a:solidFill>
                  <a:srgbClr val="002060"/>
                </a:solidFill>
              </a:rPr>
              <a:t>Convene provider group to get </a:t>
            </a:r>
            <a:r>
              <a:rPr lang="en-US" sz="1600" dirty="0">
                <a:solidFill>
                  <a:srgbClr val="002060"/>
                </a:solidFill>
              </a:rPr>
              <a:t>feedback on practice report </a:t>
            </a:r>
            <a:r>
              <a:rPr lang="en-US" sz="1600" dirty="0" smtClean="0">
                <a:solidFill>
                  <a:srgbClr val="002060"/>
                </a:solidFill>
              </a:rPr>
              <a:t>content/design </a:t>
            </a:r>
            <a:r>
              <a:rPr lang="en-US" sz="1600" dirty="0">
                <a:solidFill>
                  <a:srgbClr val="002060"/>
                </a:solidFill>
              </a:rPr>
              <a:t>and suggestions for improving </a:t>
            </a:r>
            <a:r>
              <a:rPr lang="en-US" sz="1600" dirty="0" smtClean="0">
                <a:solidFill>
                  <a:srgbClr val="002060"/>
                </a:solidFill>
              </a:rPr>
              <a:t>value.</a:t>
            </a:r>
            <a:endParaRPr lang="en-US" sz="1600" dirty="0">
              <a:solidFill>
                <a:srgbClr val="002060"/>
              </a:solidFill>
            </a:endParaRPr>
          </a:p>
          <a:p>
            <a:pPr marL="457200" indent="-228600">
              <a:buNone/>
            </a:pPr>
            <a:r>
              <a:rPr lang="en-US" sz="1600" b="1" dirty="0" smtClean="0">
                <a:solidFill>
                  <a:srgbClr val="002060"/>
                </a:solidFill>
              </a:rPr>
              <a:t>Quarter Three:</a:t>
            </a:r>
            <a:endParaRPr lang="en-US" sz="1600" b="1" dirty="0">
              <a:solidFill>
                <a:srgbClr val="002060"/>
              </a:solidFill>
            </a:endParaRPr>
          </a:p>
          <a:p>
            <a:pPr marL="457200" lvl="1" indent="-228600"/>
            <a:r>
              <a:rPr lang="en-US" sz="1600" dirty="0">
                <a:solidFill>
                  <a:srgbClr val="002060"/>
                </a:solidFill>
              </a:rPr>
              <a:t>Continued design review, for potential </a:t>
            </a:r>
            <a:r>
              <a:rPr lang="en-US" sz="1600" dirty="0" smtClean="0">
                <a:solidFill>
                  <a:srgbClr val="002060"/>
                </a:solidFill>
              </a:rPr>
              <a:t>updates.</a:t>
            </a:r>
          </a:p>
          <a:p>
            <a:pPr marL="457200" lvl="1" indent="-228600"/>
            <a:r>
              <a:rPr lang="en-US" sz="1600" dirty="0">
                <a:solidFill>
                  <a:srgbClr val="002060"/>
                </a:solidFill>
              </a:rPr>
              <a:t>Continue </a:t>
            </a:r>
            <a:r>
              <a:rPr lang="en-US" sz="1600" dirty="0" smtClean="0">
                <a:solidFill>
                  <a:srgbClr val="002060"/>
                </a:solidFill>
              </a:rPr>
              <a:t>meetings </a:t>
            </a:r>
            <a:r>
              <a:rPr lang="en-US" sz="1600" dirty="0">
                <a:solidFill>
                  <a:srgbClr val="002060"/>
                </a:solidFill>
              </a:rPr>
              <a:t>with </a:t>
            </a:r>
            <a:r>
              <a:rPr lang="en-US" sz="1600" dirty="0" smtClean="0">
                <a:solidFill>
                  <a:srgbClr val="002060"/>
                </a:solidFill>
              </a:rPr>
              <a:t>ACO/organizational leadership/practice representatives</a:t>
            </a:r>
            <a:r>
              <a:rPr lang="en-US" sz="1600" dirty="0">
                <a:solidFill>
                  <a:srgbClr val="002060"/>
                </a:solidFill>
              </a:rPr>
              <a:t>, </a:t>
            </a:r>
            <a:r>
              <a:rPr lang="en-US" sz="1600" dirty="0" smtClean="0">
                <a:solidFill>
                  <a:srgbClr val="002060"/>
                </a:solidFill>
              </a:rPr>
              <a:t>independent providers to assist with practice report utilization.</a:t>
            </a:r>
            <a:endParaRPr lang="en-US" sz="1600" dirty="0">
              <a:solidFill>
                <a:srgbClr val="002060"/>
              </a:solidFill>
            </a:endParaRPr>
          </a:p>
          <a:p>
            <a:pPr marL="228600" lvl="1" indent="0">
              <a:buNone/>
            </a:pPr>
            <a:endParaRPr lang="en-US" sz="2400" dirty="0" smtClean="0">
              <a:solidFill>
                <a:srgbClr val="002060"/>
              </a:solidFill>
            </a:endParaRPr>
          </a:p>
        </p:txBody>
      </p:sp>
    </p:spTree>
    <p:extLst>
      <p:ext uri="{BB962C8B-B14F-4D97-AF65-F5344CB8AC3E}">
        <p14:creationId xmlns:p14="http://schemas.microsoft.com/office/powerpoint/2010/main" val="715816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latin typeface="Cambria" panose="02040503050406030204" pitchFamily="18" charset="0"/>
              </a:rPr>
              <a:t>Overview</a:t>
            </a:r>
            <a:endParaRPr lang="en-US" b="1" dirty="0">
              <a:solidFill>
                <a:srgbClr val="002060"/>
              </a:solidFill>
              <a:latin typeface="Cambria" panose="02040503050406030204" pitchFamily="18" charset="0"/>
            </a:endParaRPr>
          </a:p>
        </p:txBody>
      </p:sp>
      <p:sp>
        <p:nvSpPr>
          <p:cNvPr id="3" name="Content Placeholder 2"/>
          <p:cNvSpPr>
            <a:spLocks noGrp="1"/>
          </p:cNvSpPr>
          <p:nvPr>
            <p:ph idx="1"/>
          </p:nvPr>
        </p:nvSpPr>
        <p:spPr>
          <a:xfrm>
            <a:off x="457200" y="1600200"/>
            <a:ext cx="8229600" cy="4800600"/>
          </a:xfrm>
        </p:spPr>
        <p:txBody>
          <a:bodyPr>
            <a:normAutofit fontScale="92500" lnSpcReduction="10000"/>
          </a:bodyPr>
          <a:lstStyle/>
          <a:p>
            <a:pPr>
              <a:spcBef>
                <a:spcPts val="600"/>
              </a:spcBef>
              <a:spcAft>
                <a:spcPts val="600"/>
              </a:spcAft>
            </a:pPr>
            <a:r>
              <a:rPr lang="en-US" sz="2800" dirty="0" smtClean="0">
                <a:solidFill>
                  <a:srgbClr val="002060"/>
                </a:solidFill>
              </a:rPr>
              <a:t>As part of the SORT review, Maine Leadership Team recommended that MHMC revise 2016 work plans for some activities to reflect SIM’s new </a:t>
            </a:r>
            <a:r>
              <a:rPr lang="en-US" sz="2800" dirty="0">
                <a:solidFill>
                  <a:srgbClr val="002060"/>
                </a:solidFill>
              </a:rPr>
              <a:t>sharpened </a:t>
            </a:r>
            <a:r>
              <a:rPr lang="en-US" sz="2800" dirty="0" smtClean="0">
                <a:solidFill>
                  <a:srgbClr val="002060"/>
                </a:solidFill>
              </a:rPr>
              <a:t>focus and address SORT feedback</a:t>
            </a:r>
            <a:endParaRPr lang="en-US" sz="2800" strike="sngStrike" dirty="0">
              <a:solidFill>
                <a:srgbClr val="002060"/>
              </a:solidFill>
            </a:endParaRPr>
          </a:p>
          <a:p>
            <a:pPr>
              <a:spcBef>
                <a:spcPts val="600"/>
              </a:spcBef>
              <a:spcAft>
                <a:spcPts val="600"/>
              </a:spcAft>
            </a:pPr>
            <a:r>
              <a:rPr lang="en-US" sz="2800" dirty="0">
                <a:solidFill>
                  <a:srgbClr val="002060"/>
                </a:solidFill>
              </a:rPr>
              <a:t>2016 work plans are being adjusted for:</a:t>
            </a:r>
          </a:p>
          <a:p>
            <a:pPr lvl="1">
              <a:spcBef>
                <a:spcPts val="600"/>
              </a:spcBef>
              <a:spcAft>
                <a:spcPts val="600"/>
              </a:spcAft>
            </a:pPr>
            <a:r>
              <a:rPr lang="en-US" sz="2400" dirty="0">
                <a:solidFill>
                  <a:srgbClr val="002060"/>
                </a:solidFill>
              </a:rPr>
              <a:t>Value-based Insurance Design Workgroup</a:t>
            </a:r>
          </a:p>
          <a:p>
            <a:pPr lvl="1">
              <a:spcBef>
                <a:spcPts val="600"/>
              </a:spcBef>
              <a:spcAft>
                <a:spcPts val="600"/>
              </a:spcAft>
            </a:pPr>
            <a:r>
              <a:rPr lang="en-US" sz="2400" dirty="0" smtClean="0">
                <a:solidFill>
                  <a:srgbClr val="002060"/>
                </a:solidFill>
              </a:rPr>
              <a:t>Measurement </a:t>
            </a:r>
            <a:r>
              <a:rPr lang="en-US" sz="2400" dirty="0">
                <a:solidFill>
                  <a:srgbClr val="002060"/>
                </a:solidFill>
              </a:rPr>
              <a:t>Alignment Workgroup</a:t>
            </a:r>
          </a:p>
          <a:p>
            <a:pPr lvl="1">
              <a:spcBef>
                <a:spcPts val="600"/>
              </a:spcBef>
              <a:spcAft>
                <a:spcPts val="600"/>
              </a:spcAft>
            </a:pPr>
            <a:r>
              <a:rPr lang="en-US" sz="2400" dirty="0">
                <a:solidFill>
                  <a:srgbClr val="002060"/>
                </a:solidFill>
              </a:rPr>
              <a:t>PTE Behavioral Health</a:t>
            </a:r>
          </a:p>
          <a:p>
            <a:pPr lvl="1">
              <a:spcBef>
                <a:spcPts val="600"/>
              </a:spcBef>
              <a:spcAft>
                <a:spcPts val="600"/>
              </a:spcAft>
            </a:pPr>
            <a:r>
              <a:rPr lang="en-US" sz="2400" dirty="0" smtClean="0">
                <a:solidFill>
                  <a:srgbClr val="002060"/>
                </a:solidFill>
              </a:rPr>
              <a:t>Practice </a:t>
            </a:r>
            <a:r>
              <a:rPr lang="en-US" sz="2400" dirty="0">
                <a:solidFill>
                  <a:srgbClr val="002060"/>
                </a:solidFill>
              </a:rPr>
              <a:t>reports</a:t>
            </a:r>
          </a:p>
          <a:p>
            <a:r>
              <a:rPr lang="en-US" sz="2800" dirty="0" smtClean="0">
                <a:solidFill>
                  <a:srgbClr val="002060"/>
                </a:solidFill>
              </a:rPr>
              <a:t>Revised work plans have been reviewed by the Payment Reform Subcommittee </a:t>
            </a:r>
            <a:endParaRPr lang="en-US" sz="2800" dirty="0">
              <a:solidFill>
                <a:srgbClr val="002060"/>
              </a:solidFill>
            </a:endParaRPr>
          </a:p>
        </p:txBody>
      </p:sp>
    </p:spTree>
    <p:extLst>
      <p:ext uri="{BB962C8B-B14F-4D97-AF65-F5344CB8AC3E}">
        <p14:creationId xmlns:p14="http://schemas.microsoft.com/office/powerpoint/2010/main" val="3958148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latin typeface="Cambria" panose="02040503050406030204" pitchFamily="18" charset="0"/>
              </a:rPr>
              <a:t>SORT Feedback</a:t>
            </a:r>
            <a:endParaRPr lang="en-US" b="1" dirty="0">
              <a:solidFill>
                <a:srgbClr val="002060"/>
              </a:solidFill>
              <a:latin typeface="Cambria" panose="02040503050406030204" pitchFamily="18" charset="0"/>
            </a:endParaRPr>
          </a:p>
        </p:txBody>
      </p:sp>
      <p:sp>
        <p:nvSpPr>
          <p:cNvPr id="3" name="Content Placeholder 2"/>
          <p:cNvSpPr>
            <a:spLocks noGrp="1"/>
          </p:cNvSpPr>
          <p:nvPr>
            <p:ph idx="1"/>
          </p:nvPr>
        </p:nvSpPr>
        <p:spPr/>
        <p:txBody>
          <a:bodyPr>
            <a:normAutofit fontScale="85000" lnSpcReduction="10000"/>
          </a:bodyPr>
          <a:lstStyle/>
          <a:p>
            <a:pPr>
              <a:spcBef>
                <a:spcPts val="600"/>
              </a:spcBef>
              <a:spcAft>
                <a:spcPts val="600"/>
              </a:spcAft>
            </a:pPr>
            <a:r>
              <a:rPr lang="en-US" sz="2400" b="1" u="sng" dirty="0">
                <a:solidFill>
                  <a:srgbClr val="002060"/>
                </a:solidFill>
              </a:rPr>
              <a:t>Value-based Insurance Design </a:t>
            </a:r>
            <a:r>
              <a:rPr lang="en-US" sz="2400" b="1" u="sng" dirty="0" smtClean="0">
                <a:solidFill>
                  <a:srgbClr val="002060"/>
                </a:solidFill>
              </a:rPr>
              <a:t>Workgroup</a:t>
            </a:r>
            <a:r>
              <a:rPr lang="en-US" sz="2400" dirty="0" smtClean="0">
                <a:solidFill>
                  <a:srgbClr val="002060"/>
                </a:solidFill>
              </a:rPr>
              <a:t>.</a:t>
            </a:r>
            <a:r>
              <a:rPr lang="en-US" sz="2400" b="1" dirty="0" smtClean="0">
                <a:solidFill>
                  <a:srgbClr val="002060"/>
                </a:solidFill>
              </a:rPr>
              <a:t> </a:t>
            </a:r>
            <a:r>
              <a:rPr lang="en-US" sz="2400" dirty="0" smtClean="0">
                <a:solidFill>
                  <a:srgbClr val="002060"/>
                </a:solidFill>
              </a:rPr>
              <a:t>Completion </a:t>
            </a:r>
            <a:r>
              <a:rPr lang="en-US" sz="2400" dirty="0">
                <a:solidFill>
                  <a:srgbClr val="002060"/>
                </a:solidFill>
              </a:rPr>
              <a:t>of VBID plan too ambitious for SIM timeframe; </a:t>
            </a:r>
            <a:r>
              <a:rPr lang="en-US" sz="2400" dirty="0" smtClean="0">
                <a:solidFill>
                  <a:srgbClr val="002060"/>
                </a:solidFill>
              </a:rPr>
              <a:t>narrow 2016 focus to concentrate solely on value-based insurance </a:t>
            </a:r>
            <a:r>
              <a:rPr lang="en-US" sz="2400" dirty="0">
                <a:solidFill>
                  <a:srgbClr val="002060"/>
                </a:solidFill>
              </a:rPr>
              <a:t>design; </a:t>
            </a:r>
            <a:r>
              <a:rPr lang="en-US" sz="2400" dirty="0" smtClean="0">
                <a:solidFill>
                  <a:srgbClr val="002060"/>
                </a:solidFill>
              </a:rPr>
              <a:t>develop </a:t>
            </a:r>
            <a:r>
              <a:rPr lang="en-US" sz="2400" dirty="0">
                <a:solidFill>
                  <a:srgbClr val="002060"/>
                </a:solidFill>
              </a:rPr>
              <a:t>value-added </a:t>
            </a:r>
            <a:r>
              <a:rPr lang="en-US" sz="2400" dirty="0" smtClean="0">
                <a:solidFill>
                  <a:srgbClr val="002060"/>
                </a:solidFill>
              </a:rPr>
              <a:t>deliverable(s) </a:t>
            </a:r>
            <a:r>
              <a:rPr lang="en-US" sz="2400" dirty="0">
                <a:solidFill>
                  <a:srgbClr val="002060"/>
                </a:solidFill>
              </a:rPr>
              <a:t>that can be completed in 2016 and will shape conversations with stakeholders</a:t>
            </a:r>
          </a:p>
          <a:p>
            <a:pPr>
              <a:spcBef>
                <a:spcPts val="600"/>
              </a:spcBef>
              <a:spcAft>
                <a:spcPts val="600"/>
              </a:spcAft>
            </a:pPr>
            <a:r>
              <a:rPr lang="en-US" sz="2400" b="1" u="sng" dirty="0" smtClean="0">
                <a:solidFill>
                  <a:srgbClr val="002060"/>
                </a:solidFill>
              </a:rPr>
              <a:t>Measurement </a:t>
            </a:r>
            <a:r>
              <a:rPr lang="en-US" sz="2400" b="1" u="sng" dirty="0">
                <a:solidFill>
                  <a:srgbClr val="002060"/>
                </a:solidFill>
              </a:rPr>
              <a:t>Alignment </a:t>
            </a:r>
            <a:r>
              <a:rPr lang="en-US" sz="2400" b="1" u="sng" dirty="0" smtClean="0">
                <a:solidFill>
                  <a:srgbClr val="002060"/>
                </a:solidFill>
              </a:rPr>
              <a:t>Workgroup</a:t>
            </a:r>
            <a:r>
              <a:rPr lang="en-US" sz="2400" b="1" dirty="0" smtClean="0">
                <a:solidFill>
                  <a:srgbClr val="002060"/>
                </a:solidFill>
              </a:rPr>
              <a:t>. </a:t>
            </a:r>
            <a:r>
              <a:rPr lang="en-US" sz="2400" dirty="0" smtClean="0">
                <a:solidFill>
                  <a:srgbClr val="002060"/>
                </a:solidFill>
              </a:rPr>
              <a:t>With measure set complete, what is work plan moving forward; what are objectives of benchmarking pilot</a:t>
            </a:r>
            <a:endParaRPr lang="en-US" sz="2400" dirty="0">
              <a:solidFill>
                <a:srgbClr val="002060"/>
              </a:solidFill>
            </a:endParaRPr>
          </a:p>
          <a:p>
            <a:pPr lvl="0">
              <a:spcBef>
                <a:spcPts val="600"/>
              </a:spcBef>
              <a:spcAft>
                <a:spcPts val="600"/>
              </a:spcAft>
            </a:pPr>
            <a:r>
              <a:rPr lang="en-US" sz="2400" b="1" u="sng" dirty="0">
                <a:solidFill>
                  <a:srgbClr val="002060"/>
                </a:solidFill>
              </a:rPr>
              <a:t>PTE Behavioral </a:t>
            </a:r>
            <a:r>
              <a:rPr lang="en-US" sz="2400" b="1" u="sng" dirty="0" smtClean="0">
                <a:solidFill>
                  <a:srgbClr val="002060"/>
                </a:solidFill>
              </a:rPr>
              <a:t>Health</a:t>
            </a:r>
            <a:r>
              <a:rPr lang="en-US" sz="2400" dirty="0" smtClean="0">
                <a:solidFill>
                  <a:srgbClr val="002060"/>
                </a:solidFill>
              </a:rPr>
              <a:t>. Sharpen </a:t>
            </a:r>
            <a:r>
              <a:rPr lang="en-US" sz="2400" dirty="0">
                <a:solidFill>
                  <a:srgbClr val="002060"/>
                </a:solidFill>
              </a:rPr>
              <a:t>focus on metrics relevant to MaineCare Behavioral Health Home population and move to more </a:t>
            </a:r>
            <a:r>
              <a:rPr lang="en-US" sz="2400" dirty="0" smtClean="0">
                <a:solidFill>
                  <a:srgbClr val="002060"/>
                </a:solidFill>
              </a:rPr>
              <a:t>rigorous measures </a:t>
            </a:r>
            <a:r>
              <a:rPr lang="en-US" sz="2400" dirty="0">
                <a:solidFill>
                  <a:srgbClr val="002060"/>
                </a:solidFill>
              </a:rPr>
              <a:t>in the future</a:t>
            </a:r>
          </a:p>
          <a:p>
            <a:pPr>
              <a:spcBef>
                <a:spcPts val="600"/>
              </a:spcBef>
              <a:spcAft>
                <a:spcPts val="600"/>
              </a:spcAft>
            </a:pPr>
            <a:r>
              <a:rPr lang="en-US" sz="2400" b="1" u="sng" dirty="0" smtClean="0">
                <a:solidFill>
                  <a:srgbClr val="002060"/>
                </a:solidFill>
              </a:rPr>
              <a:t>Practice reports</a:t>
            </a:r>
            <a:r>
              <a:rPr lang="en-US" sz="2400" dirty="0" smtClean="0">
                <a:solidFill>
                  <a:srgbClr val="002060"/>
                </a:solidFill>
              </a:rPr>
              <a:t>. Solicit provider feedback on design and content to narrow focus and maximize value; reduce data lag time; enhance technical assistance to help practices understand/utilize data; clarify distinction between practice reports and public reporting</a:t>
            </a:r>
            <a:endParaRPr lang="en-US" sz="2400" b="1" u="sng" dirty="0">
              <a:solidFill>
                <a:srgbClr val="002060"/>
              </a:solidFill>
            </a:endParaRPr>
          </a:p>
        </p:txBody>
      </p:sp>
    </p:spTree>
    <p:extLst>
      <p:ext uri="{BB962C8B-B14F-4D97-AF65-F5344CB8AC3E}">
        <p14:creationId xmlns:p14="http://schemas.microsoft.com/office/powerpoint/2010/main" val="953298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525963"/>
          </a:xfrm>
        </p:spPr>
        <p:txBody>
          <a:bodyPr>
            <a:normAutofit/>
          </a:bodyPr>
          <a:lstStyle/>
          <a:p>
            <a:pPr marL="0" indent="0" algn="ctr">
              <a:buNone/>
            </a:pPr>
            <a:r>
              <a:rPr lang="en-US" sz="4800" b="1" dirty="0" smtClean="0">
                <a:solidFill>
                  <a:srgbClr val="002060"/>
                </a:solidFill>
                <a:latin typeface="Cambria" panose="02040503050406030204" pitchFamily="18" charset="0"/>
              </a:rPr>
              <a:t>Revised Work Plans</a:t>
            </a:r>
            <a:endParaRPr lang="en-US" sz="4800" b="1" dirty="0">
              <a:solidFill>
                <a:srgbClr val="002060"/>
              </a:solidFill>
              <a:latin typeface="Cambria" panose="02040503050406030204" pitchFamily="18" charset="0"/>
            </a:endParaRPr>
          </a:p>
        </p:txBody>
      </p:sp>
    </p:spTree>
    <p:extLst>
      <p:ext uri="{BB962C8B-B14F-4D97-AF65-F5344CB8AC3E}">
        <p14:creationId xmlns:p14="http://schemas.microsoft.com/office/powerpoint/2010/main" val="1986661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153400" cy="914400"/>
          </a:xfrm>
        </p:spPr>
        <p:txBody>
          <a:bodyPr>
            <a:normAutofit/>
          </a:bodyPr>
          <a:lstStyle/>
          <a:p>
            <a:r>
              <a:rPr lang="en-US" b="1" dirty="0" smtClean="0">
                <a:solidFill>
                  <a:srgbClr val="002060"/>
                </a:solidFill>
                <a:latin typeface="Cambria" panose="02040503050406030204" pitchFamily="18" charset="0"/>
              </a:rPr>
              <a:t>Value-based Insurance Design</a:t>
            </a:r>
            <a:endParaRPr lang="en-US" b="1" dirty="0">
              <a:solidFill>
                <a:srgbClr val="002060"/>
              </a:solidFill>
              <a:latin typeface="Cambria" panose="02040503050406030204" pitchFamily="18" charset="0"/>
            </a:endParaRPr>
          </a:p>
        </p:txBody>
      </p:sp>
      <p:sp>
        <p:nvSpPr>
          <p:cNvPr id="3" name="Content Placeholder 2"/>
          <p:cNvSpPr>
            <a:spLocks noGrp="1"/>
          </p:cNvSpPr>
          <p:nvPr>
            <p:ph idx="1"/>
          </p:nvPr>
        </p:nvSpPr>
        <p:spPr>
          <a:xfrm>
            <a:off x="609600" y="1143000"/>
            <a:ext cx="8001000" cy="5562600"/>
          </a:xfrm>
        </p:spPr>
        <p:txBody>
          <a:bodyPr>
            <a:noAutofit/>
          </a:bodyPr>
          <a:lstStyle/>
          <a:p>
            <a:pPr lvl="0">
              <a:spcBef>
                <a:spcPts val="600"/>
              </a:spcBef>
              <a:spcAft>
                <a:spcPts val="300"/>
              </a:spcAft>
            </a:pPr>
            <a:r>
              <a:rPr lang="en-US" sz="1800" dirty="0" smtClean="0">
                <a:solidFill>
                  <a:srgbClr val="002060"/>
                </a:solidFill>
              </a:rPr>
              <a:t>In 2016, VBID Clinical Workgroup will reach consensus on a value-based insurance design framework that self-insured purchasers can </a:t>
            </a:r>
            <a:r>
              <a:rPr lang="en-US" sz="1800" dirty="0">
                <a:solidFill>
                  <a:srgbClr val="002060"/>
                </a:solidFill>
              </a:rPr>
              <a:t>build into plan </a:t>
            </a:r>
            <a:r>
              <a:rPr lang="en-US" sz="1800" dirty="0" smtClean="0">
                <a:solidFill>
                  <a:srgbClr val="002060"/>
                </a:solidFill>
              </a:rPr>
              <a:t>designs, </a:t>
            </a:r>
            <a:r>
              <a:rPr lang="en-US" sz="1800" dirty="0">
                <a:solidFill>
                  <a:srgbClr val="002060"/>
                </a:solidFill>
              </a:rPr>
              <a:t>and health plans </a:t>
            </a:r>
            <a:r>
              <a:rPr lang="en-US" sz="1800" dirty="0" smtClean="0">
                <a:solidFill>
                  <a:srgbClr val="002060"/>
                </a:solidFill>
              </a:rPr>
              <a:t>can </a:t>
            </a:r>
            <a:r>
              <a:rPr lang="en-US" sz="1800" dirty="0">
                <a:solidFill>
                  <a:srgbClr val="002060"/>
                </a:solidFill>
              </a:rPr>
              <a:t>use to develop VBID plan </a:t>
            </a:r>
            <a:r>
              <a:rPr lang="en-US" sz="1800" dirty="0" smtClean="0">
                <a:solidFill>
                  <a:srgbClr val="002060"/>
                </a:solidFill>
              </a:rPr>
              <a:t>offerings</a:t>
            </a:r>
          </a:p>
          <a:p>
            <a:pPr lvl="0">
              <a:spcBef>
                <a:spcPts val="600"/>
              </a:spcBef>
              <a:spcAft>
                <a:spcPts val="300"/>
              </a:spcAft>
            </a:pPr>
            <a:r>
              <a:rPr lang="en-US" sz="1800" dirty="0" smtClean="0">
                <a:solidFill>
                  <a:srgbClr val="002060"/>
                </a:solidFill>
              </a:rPr>
              <a:t>Framework will include 111 preventive services (including diabetes care) which workgroup has agreed should be available at no cost to patients, as well as approximately 160 non-covered services for exclusion, and several preference sensitive care options for which to develop shared decision making processes</a:t>
            </a:r>
          </a:p>
          <a:p>
            <a:pPr lvl="0">
              <a:spcBef>
                <a:spcPts val="600"/>
              </a:spcBef>
              <a:spcAft>
                <a:spcPts val="300"/>
              </a:spcAft>
            </a:pPr>
            <a:r>
              <a:rPr lang="en-US" sz="1800" dirty="0" smtClean="0">
                <a:solidFill>
                  <a:srgbClr val="002060"/>
                </a:solidFill>
              </a:rPr>
              <a:t>VBID template will </a:t>
            </a:r>
            <a:r>
              <a:rPr lang="en-US" sz="1800" dirty="0">
                <a:solidFill>
                  <a:srgbClr val="002060"/>
                </a:solidFill>
              </a:rPr>
              <a:t>encourage screening and preventive care </a:t>
            </a:r>
            <a:r>
              <a:rPr lang="en-US" sz="1800" dirty="0" smtClean="0">
                <a:solidFill>
                  <a:srgbClr val="002060"/>
                </a:solidFill>
              </a:rPr>
              <a:t>for diabetes and other chronic conditions by </a:t>
            </a:r>
            <a:r>
              <a:rPr lang="en-US" sz="1800" dirty="0">
                <a:solidFill>
                  <a:srgbClr val="002060"/>
                </a:solidFill>
              </a:rPr>
              <a:t>removing financial barriers for patients and </a:t>
            </a:r>
            <a:r>
              <a:rPr lang="en-US" sz="1800" dirty="0" smtClean="0">
                <a:solidFill>
                  <a:srgbClr val="002060"/>
                </a:solidFill>
              </a:rPr>
              <a:t>incorporating strategies to engage patients in managing care; studies find that plan designs that encourage preventive care and engagement reduce incidence and cost of chronic diseases such as diabetes</a:t>
            </a:r>
            <a:endParaRPr lang="en-US" sz="1800" dirty="0">
              <a:solidFill>
                <a:srgbClr val="002060"/>
              </a:solidFill>
            </a:endParaRPr>
          </a:p>
          <a:p>
            <a:pPr>
              <a:spcBef>
                <a:spcPts val="600"/>
              </a:spcBef>
              <a:spcAft>
                <a:spcPts val="300"/>
              </a:spcAft>
            </a:pPr>
            <a:r>
              <a:rPr lang="en-US" sz="1800" dirty="0" smtClean="0">
                <a:solidFill>
                  <a:srgbClr val="002060"/>
                </a:solidFill>
              </a:rPr>
              <a:t>Workgroup also will recommend a series of specific value-based changes, such as mandatory PCP selection to help reduce fragmented care and hospital readmissions</a:t>
            </a:r>
          </a:p>
          <a:p>
            <a:pPr>
              <a:spcBef>
                <a:spcPts val="600"/>
              </a:spcBef>
              <a:spcAft>
                <a:spcPts val="300"/>
              </a:spcAft>
            </a:pPr>
            <a:r>
              <a:rPr lang="en-US" sz="1800" dirty="0">
                <a:solidFill>
                  <a:srgbClr val="002060"/>
                </a:solidFill>
              </a:rPr>
              <a:t>S</a:t>
            </a:r>
            <a:r>
              <a:rPr lang="en-US" sz="1800" dirty="0" smtClean="0">
                <a:solidFill>
                  <a:srgbClr val="002060"/>
                </a:solidFill>
              </a:rPr>
              <a:t>ome specific recommendations </a:t>
            </a:r>
            <a:r>
              <a:rPr lang="en-US" sz="1800" dirty="0">
                <a:solidFill>
                  <a:srgbClr val="002060"/>
                </a:solidFill>
              </a:rPr>
              <a:t>and framework elements—such as shared decision making—will help MaineCare </a:t>
            </a:r>
            <a:r>
              <a:rPr lang="en-US" sz="1800" dirty="0" smtClean="0">
                <a:solidFill>
                  <a:srgbClr val="002060"/>
                </a:solidFill>
              </a:rPr>
              <a:t>patients choose </a:t>
            </a:r>
            <a:r>
              <a:rPr lang="en-US" sz="1800" dirty="0">
                <a:solidFill>
                  <a:srgbClr val="002060"/>
                </a:solidFill>
              </a:rPr>
              <a:t>more value-based, cost-effective care</a:t>
            </a:r>
            <a:endParaRPr lang="en-US" sz="1800" dirty="0" smtClean="0">
              <a:solidFill>
                <a:srgbClr val="002060"/>
              </a:solidFill>
            </a:endParaRPr>
          </a:p>
          <a:p>
            <a:pPr marL="0" indent="0">
              <a:buNone/>
            </a:pPr>
            <a:endParaRPr lang="en-US" sz="1800" dirty="0" smtClean="0"/>
          </a:p>
          <a:p>
            <a:endParaRPr lang="en-US" sz="1800" dirty="0"/>
          </a:p>
        </p:txBody>
      </p:sp>
    </p:spTree>
    <p:extLst>
      <p:ext uri="{BB962C8B-B14F-4D97-AF65-F5344CB8AC3E}">
        <p14:creationId xmlns:p14="http://schemas.microsoft.com/office/powerpoint/2010/main" val="1713420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lstStyle/>
          <a:p>
            <a:r>
              <a:rPr lang="en-US" b="1" dirty="0" smtClean="0">
                <a:solidFill>
                  <a:srgbClr val="002060"/>
                </a:solidFill>
                <a:latin typeface="Cambria" panose="02040503050406030204" pitchFamily="18" charset="0"/>
              </a:rPr>
              <a:t>VBID (cont.)</a:t>
            </a:r>
            <a:endParaRPr lang="en-US" b="1" dirty="0">
              <a:solidFill>
                <a:srgbClr val="002060"/>
              </a:solidFill>
              <a:latin typeface="Cambria" panose="02040503050406030204" pitchFamily="18" charset="0"/>
            </a:endParaRPr>
          </a:p>
        </p:txBody>
      </p:sp>
      <p:sp>
        <p:nvSpPr>
          <p:cNvPr id="3" name="Content Placeholder 2"/>
          <p:cNvSpPr>
            <a:spLocks noGrp="1"/>
          </p:cNvSpPr>
          <p:nvPr>
            <p:ph idx="1"/>
          </p:nvPr>
        </p:nvSpPr>
        <p:spPr>
          <a:xfrm>
            <a:off x="381000" y="1066800"/>
            <a:ext cx="8229600" cy="5410200"/>
          </a:xfrm>
        </p:spPr>
        <p:txBody>
          <a:bodyPr>
            <a:normAutofit fontScale="47500" lnSpcReduction="20000"/>
          </a:bodyPr>
          <a:lstStyle/>
          <a:p>
            <a:pPr lvl="0">
              <a:spcAft>
                <a:spcPts val="600"/>
              </a:spcAft>
            </a:pPr>
            <a:r>
              <a:rPr lang="en-US" sz="3400" b="1" u="sng" dirty="0" smtClean="0">
                <a:solidFill>
                  <a:srgbClr val="002060"/>
                </a:solidFill>
              </a:rPr>
              <a:t>February</a:t>
            </a:r>
            <a:r>
              <a:rPr lang="en-US" sz="3400" b="1" dirty="0">
                <a:solidFill>
                  <a:srgbClr val="002060"/>
                </a:solidFill>
              </a:rPr>
              <a:t>.</a:t>
            </a:r>
            <a:r>
              <a:rPr lang="en-US" sz="3400" dirty="0">
                <a:solidFill>
                  <a:srgbClr val="002060"/>
                </a:solidFill>
              </a:rPr>
              <a:t>  Workgroup will reach </a:t>
            </a:r>
            <a:r>
              <a:rPr lang="en-US" sz="3400" dirty="0" smtClean="0">
                <a:solidFill>
                  <a:srgbClr val="002060"/>
                </a:solidFill>
              </a:rPr>
              <a:t>preliminary consensus </a:t>
            </a:r>
            <a:r>
              <a:rPr lang="en-US" sz="3400" dirty="0">
                <a:solidFill>
                  <a:srgbClr val="002060"/>
                </a:solidFill>
              </a:rPr>
              <a:t>on 111 preventive and screening services and 163 excluded </a:t>
            </a:r>
            <a:r>
              <a:rPr lang="en-US" sz="3400" dirty="0" smtClean="0">
                <a:solidFill>
                  <a:srgbClr val="002060"/>
                </a:solidFill>
              </a:rPr>
              <a:t>services (to be incorporated </a:t>
            </a:r>
            <a:r>
              <a:rPr lang="en-US" sz="3400" dirty="0">
                <a:solidFill>
                  <a:srgbClr val="002060"/>
                </a:solidFill>
              </a:rPr>
              <a:t>into VBID framework that </a:t>
            </a:r>
            <a:r>
              <a:rPr lang="en-US" sz="3400" dirty="0" smtClean="0">
                <a:solidFill>
                  <a:srgbClr val="002060"/>
                </a:solidFill>
              </a:rPr>
              <a:t>workgroup will develop); </a:t>
            </a:r>
            <a:r>
              <a:rPr lang="en-US" sz="3400" dirty="0">
                <a:solidFill>
                  <a:srgbClr val="002060"/>
                </a:solidFill>
              </a:rPr>
              <a:t>solicit workgroup feedback on new, revised focus</a:t>
            </a:r>
            <a:r>
              <a:rPr lang="en-US" sz="3400" dirty="0" smtClean="0">
                <a:solidFill>
                  <a:srgbClr val="002060"/>
                </a:solidFill>
              </a:rPr>
              <a:t>. </a:t>
            </a:r>
            <a:endParaRPr lang="en-US" sz="3400" dirty="0">
              <a:solidFill>
                <a:srgbClr val="002060"/>
              </a:solidFill>
            </a:endParaRPr>
          </a:p>
          <a:p>
            <a:pPr lvl="0">
              <a:spcAft>
                <a:spcPts val="600"/>
              </a:spcAft>
            </a:pPr>
            <a:r>
              <a:rPr lang="en-US" sz="3400" b="1" u="sng" dirty="0">
                <a:solidFill>
                  <a:srgbClr val="002060"/>
                </a:solidFill>
              </a:rPr>
              <a:t>March.</a:t>
            </a:r>
            <a:r>
              <a:rPr lang="en-US" sz="3400" dirty="0">
                <a:solidFill>
                  <a:srgbClr val="002060"/>
                </a:solidFill>
              </a:rPr>
              <a:t> Workgroup will review and reach consensus on </a:t>
            </a:r>
            <a:r>
              <a:rPr lang="en-US" sz="3400" dirty="0" smtClean="0">
                <a:solidFill>
                  <a:srgbClr val="002060"/>
                </a:solidFill>
              </a:rPr>
              <a:t>preference </a:t>
            </a:r>
            <a:r>
              <a:rPr lang="en-US" sz="3400" dirty="0">
                <a:solidFill>
                  <a:srgbClr val="002060"/>
                </a:solidFill>
              </a:rPr>
              <a:t>sensitive care options and develop a shared decision process to be included in </a:t>
            </a:r>
            <a:r>
              <a:rPr lang="en-US" sz="3400" dirty="0" smtClean="0">
                <a:solidFill>
                  <a:srgbClr val="002060"/>
                </a:solidFill>
              </a:rPr>
              <a:t>VBID </a:t>
            </a:r>
            <a:r>
              <a:rPr lang="en-US" sz="3400" dirty="0">
                <a:solidFill>
                  <a:srgbClr val="002060"/>
                </a:solidFill>
              </a:rPr>
              <a:t>template. Begin work on VBID framework/template—review menu of existing templates and VBID components from Center for Value Based Insurance Design and other state and national </a:t>
            </a:r>
            <a:r>
              <a:rPr lang="en-US" sz="3400" dirty="0" smtClean="0">
                <a:solidFill>
                  <a:srgbClr val="002060"/>
                </a:solidFill>
              </a:rPr>
              <a:t>sources.</a:t>
            </a:r>
            <a:endParaRPr lang="en-US" sz="3400" dirty="0">
              <a:solidFill>
                <a:srgbClr val="002060"/>
              </a:solidFill>
            </a:endParaRPr>
          </a:p>
          <a:p>
            <a:pPr lvl="0">
              <a:spcAft>
                <a:spcPts val="600"/>
              </a:spcAft>
            </a:pPr>
            <a:r>
              <a:rPr lang="en-US" sz="3400" b="1" u="sng" dirty="0">
                <a:solidFill>
                  <a:srgbClr val="002060"/>
                </a:solidFill>
              </a:rPr>
              <a:t>April. </a:t>
            </a:r>
            <a:r>
              <a:rPr lang="en-US" sz="3400" dirty="0">
                <a:solidFill>
                  <a:srgbClr val="002060"/>
                </a:solidFill>
              </a:rPr>
              <a:t> Based on options presented at March meeting, workgroup will identify key elements to include in recommended VBID </a:t>
            </a:r>
            <a:r>
              <a:rPr lang="en-US" sz="3400" dirty="0" smtClean="0">
                <a:solidFill>
                  <a:srgbClr val="002060"/>
                </a:solidFill>
              </a:rPr>
              <a:t>template; </a:t>
            </a:r>
            <a:r>
              <a:rPr lang="en-US" sz="3600" dirty="0">
                <a:solidFill>
                  <a:srgbClr val="002060"/>
                </a:solidFill>
              </a:rPr>
              <a:t>template will encourage screening and preventive care for diabetes and other chronic conditions by removing financial barriers for patients and incorporating strategies to engage patients in managing </a:t>
            </a:r>
            <a:r>
              <a:rPr lang="en-US" sz="3600" dirty="0" smtClean="0">
                <a:solidFill>
                  <a:srgbClr val="002060"/>
                </a:solidFill>
              </a:rPr>
              <a:t>care.</a:t>
            </a:r>
            <a:endParaRPr lang="en-US" sz="3400" dirty="0">
              <a:solidFill>
                <a:srgbClr val="002060"/>
              </a:solidFill>
            </a:endParaRPr>
          </a:p>
          <a:p>
            <a:pPr lvl="0">
              <a:spcAft>
                <a:spcPts val="600"/>
              </a:spcAft>
            </a:pPr>
            <a:r>
              <a:rPr lang="en-US" sz="3400" b="1" u="sng" dirty="0">
                <a:solidFill>
                  <a:srgbClr val="002060"/>
                </a:solidFill>
              </a:rPr>
              <a:t>May</a:t>
            </a:r>
            <a:r>
              <a:rPr lang="en-US" sz="3400" b="1" dirty="0">
                <a:solidFill>
                  <a:srgbClr val="002060"/>
                </a:solidFill>
              </a:rPr>
              <a:t>. </a:t>
            </a:r>
            <a:r>
              <a:rPr lang="en-US" sz="3400" dirty="0">
                <a:solidFill>
                  <a:srgbClr val="002060"/>
                </a:solidFill>
              </a:rPr>
              <a:t> Present draft VBID template to workgroup for feedback/revisions.</a:t>
            </a:r>
          </a:p>
          <a:p>
            <a:pPr lvl="0">
              <a:spcAft>
                <a:spcPts val="600"/>
              </a:spcAft>
            </a:pPr>
            <a:r>
              <a:rPr lang="en-US" sz="3400" b="1" u="sng" dirty="0">
                <a:solidFill>
                  <a:srgbClr val="002060"/>
                </a:solidFill>
              </a:rPr>
              <a:t>June</a:t>
            </a:r>
            <a:r>
              <a:rPr lang="en-US" sz="3400" b="1" dirty="0">
                <a:solidFill>
                  <a:srgbClr val="002060"/>
                </a:solidFill>
              </a:rPr>
              <a:t>. </a:t>
            </a:r>
            <a:r>
              <a:rPr lang="en-US" sz="3400" dirty="0">
                <a:solidFill>
                  <a:srgbClr val="002060"/>
                </a:solidFill>
              </a:rPr>
              <a:t>Present revised VBID framework to workgroup for further feedback; workgroup </a:t>
            </a:r>
            <a:r>
              <a:rPr lang="en-US" sz="3400" dirty="0" smtClean="0">
                <a:solidFill>
                  <a:srgbClr val="002060"/>
                </a:solidFill>
              </a:rPr>
              <a:t>also will </a:t>
            </a:r>
            <a:r>
              <a:rPr lang="en-US" sz="3400" dirty="0">
                <a:solidFill>
                  <a:srgbClr val="002060"/>
                </a:solidFill>
              </a:rPr>
              <a:t>review a menu of specific value-based </a:t>
            </a:r>
            <a:r>
              <a:rPr lang="en-US" sz="3400" dirty="0" smtClean="0">
                <a:solidFill>
                  <a:srgbClr val="002060"/>
                </a:solidFill>
              </a:rPr>
              <a:t> components (including </a:t>
            </a:r>
            <a:r>
              <a:rPr lang="en-US" sz="3400" dirty="0">
                <a:solidFill>
                  <a:srgbClr val="002060"/>
                </a:solidFill>
              </a:rPr>
              <a:t>mandatory PCP selection to reduce fragmented care and hospital readmissions</a:t>
            </a:r>
            <a:r>
              <a:rPr lang="en-US" sz="3400" dirty="0" smtClean="0">
                <a:solidFill>
                  <a:srgbClr val="002060"/>
                </a:solidFill>
              </a:rPr>
              <a:t>) that will supplement the recommended VBID framework. </a:t>
            </a:r>
            <a:endParaRPr lang="en-US" sz="3400" dirty="0">
              <a:solidFill>
                <a:srgbClr val="002060"/>
              </a:solidFill>
            </a:endParaRPr>
          </a:p>
          <a:p>
            <a:pPr lvl="0">
              <a:spcAft>
                <a:spcPts val="600"/>
              </a:spcAft>
            </a:pPr>
            <a:r>
              <a:rPr lang="en-US" sz="3400" b="1" u="sng" dirty="0">
                <a:solidFill>
                  <a:srgbClr val="002060"/>
                </a:solidFill>
              </a:rPr>
              <a:t>July</a:t>
            </a:r>
            <a:r>
              <a:rPr lang="en-US" sz="3400" b="1" dirty="0">
                <a:solidFill>
                  <a:srgbClr val="002060"/>
                </a:solidFill>
              </a:rPr>
              <a:t>. </a:t>
            </a:r>
            <a:r>
              <a:rPr lang="en-US" sz="3400" dirty="0">
                <a:solidFill>
                  <a:srgbClr val="002060"/>
                </a:solidFill>
              </a:rPr>
              <a:t>Workgroup will reach consensus on specific value-based </a:t>
            </a:r>
            <a:r>
              <a:rPr lang="en-US" sz="3400" dirty="0" smtClean="0">
                <a:solidFill>
                  <a:srgbClr val="002060"/>
                </a:solidFill>
              </a:rPr>
              <a:t>components that </a:t>
            </a:r>
            <a:r>
              <a:rPr lang="en-US" sz="3400" dirty="0">
                <a:solidFill>
                  <a:srgbClr val="002060"/>
                </a:solidFill>
              </a:rPr>
              <a:t>will </a:t>
            </a:r>
            <a:r>
              <a:rPr lang="en-US" sz="3400" dirty="0" smtClean="0">
                <a:solidFill>
                  <a:srgbClr val="002060"/>
                </a:solidFill>
              </a:rPr>
              <a:t>supplement the </a:t>
            </a:r>
            <a:r>
              <a:rPr lang="en-US" sz="3400" dirty="0">
                <a:solidFill>
                  <a:srgbClr val="002060"/>
                </a:solidFill>
              </a:rPr>
              <a:t>VBID template. </a:t>
            </a:r>
          </a:p>
          <a:p>
            <a:pPr lvl="0">
              <a:spcAft>
                <a:spcPts val="600"/>
              </a:spcAft>
            </a:pPr>
            <a:r>
              <a:rPr lang="en-US" sz="3400" b="1" u="sng" dirty="0">
                <a:solidFill>
                  <a:srgbClr val="002060"/>
                </a:solidFill>
              </a:rPr>
              <a:t>August.</a:t>
            </a:r>
            <a:r>
              <a:rPr lang="en-US" sz="3400" dirty="0">
                <a:solidFill>
                  <a:srgbClr val="002060"/>
                </a:solidFill>
              </a:rPr>
              <a:t>  </a:t>
            </a:r>
            <a:r>
              <a:rPr lang="en-US" sz="3400" dirty="0" smtClean="0">
                <a:solidFill>
                  <a:srgbClr val="002060"/>
                </a:solidFill>
              </a:rPr>
              <a:t>Workgroup will make </a:t>
            </a:r>
            <a:r>
              <a:rPr lang="en-US" sz="3400" dirty="0">
                <a:solidFill>
                  <a:srgbClr val="002060"/>
                </a:solidFill>
              </a:rPr>
              <a:t>any final revisions and reach consensus on VBID template and list of specific </a:t>
            </a:r>
            <a:r>
              <a:rPr lang="en-US" sz="3400" dirty="0" smtClean="0">
                <a:solidFill>
                  <a:srgbClr val="002060"/>
                </a:solidFill>
              </a:rPr>
              <a:t>value-based components.</a:t>
            </a:r>
            <a:endParaRPr lang="en-US" sz="3400" dirty="0">
              <a:solidFill>
                <a:srgbClr val="002060"/>
              </a:solidFill>
            </a:endParaRPr>
          </a:p>
          <a:p>
            <a:pPr>
              <a:spcAft>
                <a:spcPts val="600"/>
              </a:spcAft>
            </a:pPr>
            <a:r>
              <a:rPr lang="en-US" sz="3400" b="1" u="sng" dirty="0">
                <a:solidFill>
                  <a:srgbClr val="002060"/>
                </a:solidFill>
              </a:rPr>
              <a:t>September</a:t>
            </a:r>
            <a:r>
              <a:rPr lang="en-US" sz="3400" b="1" dirty="0">
                <a:solidFill>
                  <a:srgbClr val="002060"/>
                </a:solidFill>
              </a:rPr>
              <a:t>. </a:t>
            </a:r>
            <a:r>
              <a:rPr lang="en-US" sz="3400" dirty="0">
                <a:solidFill>
                  <a:srgbClr val="002060"/>
                </a:solidFill>
              </a:rPr>
              <a:t>Publish template; survey health plans to gauge interest in developing plan offerings that are consistent with recommended VBID template and components. </a:t>
            </a:r>
          </a:p>
          <a:p>
            <a:pPr lvl="0">
              <a:spcAft>
                <a:spcPts val="600"/>
              </a:spcAft>
            </a:pPr>
            <a:endParaRPr lang="en-US" sz="3400" dirty="0">
              <a:solidFill>
                <a:srgbClr val="002060"/>
              </a:solidFill>
            </a:endParaRPr>
          </a:p>
          <a:p>
            <a:endParaRPr lang="en-US" dirty="0">
              <a:solidFill>
                <a:srgbClr val="002060"/>
              </a:solidFill>
            </a:endParaRPr>
          </a:p>
        </p:txBody>
      </p:sp>
    </p:spTree>
    <p:extLst>
      <p:ext uri="{BB962C8B-B14F-4D97-AF65-F5344CB8AC3E}">
        <p14:creationId xmlns:p14="http://schemas.microsoft.com/office/powerpoint/2010/main" val="1664169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6871"/>
            <a:ext cx="7315200" cy="1295400"/>
          </a:xfrm>
        </p:spPr>
        <p:txBody>
          <a:bodyPr>
            <a:normAutofit/>
          </a:bodyPr>
          <a:lstStyle/>
          <a:p>
            <a:r>
              <a:rPr lang="en-US" sz="4000" b="1" dirty="0" smtClean="0">
                <a:solidFill>
                  <a:srgbClr val="002060"/>
                </a:solidFill>
                <a:latin typeface="Cambria" panose="02040503050406030204" pitchFamily="18" charset="0"/>
              </a:rPr>
              <a:t>PTE-Behavioral Health</a:t>
            </a:r>
            <a:endParaRPr lang="en-US" sz="4000" b="1" dirty="0">
              <a:solidFill>
                <a:srgbClr val="002060"/>
              </a:solidFill>
              <a:latin typeface="Cambria" panose="02040503050406030204" pitchFamily="18" charset="0"/>
            </a:endParaRPr>
          </a:p>
        </p:txBody>
      </p:sp>
      <p:sp>
        <p:nvSpPr>
          <p:cNvPr id="3" name="Content Placeholder 2"/>
          <p:cNvSpPr>
            <a:spLocks noGrp="1"/>
          </p:cNvSpPr>
          <p:nvPr>
            <p:ph idx="1"/>
          </p:nvPr>
        </p:nvSpPr>
        <p:spPr>
          <a:xfrm>
            <a:off x="304800" y="1219200"/>
            <a:ext cx="8534400" cy="5486400"/>
          </a:xfrm>
        </p:spPr>
        <p:txBody>
          <a:bodyPr>
            <a:noAutofit/>
          </a:bodyPr>
          <a:lstStyle/>
          <a:p>
            <a:pPr>
              <a:spcAft>
                <a:spcPts val="600"/>
              </a:spcAft>
            </a:pPr>
            <a:r>
              <a:rPr lang="en-US" sz="1800" dirty="0" smtClean="0">
                <a:solidFill>
                  <a:srgbClr val="002060"/>
                </a:solidFill>
              </a:rPr>
              <a:t>In 2016, PTE-BH Steering Committee efforts will concentrate on adding providers and measures that are focused on MaineCare population and aimed at reducing fragmentation</a:t>
            </a:r>
          </a:p>
          <a:p>
            <a:pPr>
              <a:spcAft>
                <a:spcPts val="600"/>
              </a:spcAft>
            </a:pPr>
            <a:r>
              <a:rPr lang="en-US" sz="1800" dirty="0" smtClean="0">
                <a:solidFill>
                  <a:srgbClr val="002060"/>
                </a:solidFill>
              </a:rPr>
              <a:t>The two provider groups that the Steering Committee is considering adding to </a:t>
            </a:r>
            <a:r>
              <a:rPr lang="en-US" sz="1800" i="1" dirty="0" smtClean="0">
                <a:solidFill>
                  <a:srgbClr val="002060"/>
                </a:solidFill>
              </a:rPr>
              <a:t>GetBetterMaine</a:t>
            </a:r>
            <a:r>
              <a:rPr lang="en-US" sz="1800" dirty="0" smtClean="0">
                <a:solidFill>
                  <a:srgbClr val="002060"/>
                </a:solidFill>
              </a:rPr>
              <a:t> are case managers and medication managers—both play key roles in Behavioral Health Homes and can directly impact fragmented care</a:t>
            </a:r>
          </a:p>
          <a:p>
            <a:pPr>
              <a:spcAft>
                <a:spcPts val="600"/>
              </a:spcAft>
            </a:pPr>
            <a:r>
              <a:rPr lang="en-US" sz="1800" dirty="0" smtClean="0">
                <a:solidFill>
                  <a:srgbClr val="002060"/>
                </a:solidFill>
              </a:rPr>
              <a:t>Steering Committee will continue to increase standards of existing measures to develop bridge to outcomes measures</a:t>
            </a:r>
          </a:p>
          <a:p>
            <a:pPr>
              <a:spcAft>
                <a:spcPts val="600"/>
              </a:spcAft>
            </a:pPr>
            <a:r>
              <a:rPr lang="en-US" sz="1800" dirty="0" smtClean="0">
                <a:solidFill>
                  <a:srgbClr val="002060"/>
                </a:solidFill>
              </a:rPr>
              <a:t>Steering Committee will increase standards for the existing continuity and coordination domain, which measures coordination among a client’s behavioral health and primary care providers, helping to reduce fragmentation</a:t>
            </a:r>
          </a:p>
          <a:p>
            <a:pPr>
              <a:spcAft>
                <a:spcPts val="600"/>
              </a:spcAft>
            </a:pPr>
            <a:r>
              <a:rPr lang="en-US" sz="1800" dirty="0" smtClean="0">
                <a:solidFill>
                  <a:srgbClr val="002060"/>
                </a:solidFill>
              </a:rPr>
              <a:t>Steering Committee will work with Clinician’s Steering Committee on strategies to increase primary care practices using Behavioral Health Integration Icon on </a:t>
            </a:r>
            <a:r>
              <a:rPr lang="en-US" sz="1800" i="1" dirty="0" smtClean="0">
                <a:solidFill>
                  <a:srgbClr val="002060"/>
                </a:solidFill>
              </a:rPr>
              <a:t>GetBetterMaine</a:t>
            </a:r>
          </a:p>
          <a:p>
            <a:pPr>
              <a:spcAft>
                <a:spcPts val="600"/>
              </a:spcAft>
            </a:pPr>
            <a:r>
              <a:rPr lang="en-US" sz="1800" dirty="0" smtClean="0">
                <a:solidFill>
                  <a:srgbClr val="002060"/>
                </a:solidFill>
              </a:rPr>
              <a:t>Outreach to providers will continue, with providers reporting on </a:t>
            </a:r>
            <a:r>
              <a:rPr lang="en-US" sz="1800" i="1" dirty="0" smtClean="0">
                <a:solidFill>
                  <a:srgbClr val="002060"/>
                </a:solidFill>
              </a:rPr>
              <a:t>GetBetterMaine</a:t>
            </a:r>
            <a:r>
              <a:rPr lang="en-US" sz="1800" dirty="0" smtClean="0">
                <a:solidFill>
                  <a:srgbClr val="002060"/>
                </a:solidFill>
              </a:rPr>
              <a:t> expected to increase by at least 10 percent</a:t>
            </a:r>
            <a:endParaRPr lang="en-US" sz="1800" dirty="0">
              <a:solidFill>
                <a:srgbClr val="002060"/>
              </a:solidFill>
            </a:endParaRPr>
          </a:p>
        </p:txBody>
      </p:sp>
    </p:spTree>
    <p:extLst>
      <p:ext uri="{BB962C8B-B14F-4D97-AF65-F5344CB8AC3E}">
        <p14:creationId xmlns:p14="http://schemas.microsoft.com/office/powerpoint/2010/main" val="851222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b="1" dirty="0" smtClean="0">
                <a:solidFill>
                  <a:srgbClr val="002060"/>
                </a:solidFill>
                <a:latin typeface="Cambria" panose="02040503050406030204" pitchFamily="18" charset="0"/>
              </a:rPr>
              <a:t>Measurement Alignment</a:t>
            </a:r>
            <a:endParaRPr lang="en-US" sz="4000" b="1" dirty="0">
              <a:solidFill>
                <a:srgbClr val="002060"/>
              </a:solidFill>
              <a:latin typeface="Cambria" panose="02040503050406030204" pitchFamily="18" charset="0"/>
            </a:endParaRPr>
          </a:p>
        </p:txBody>
      </p:sp>
      <p:sp>
        <p:nvSpPr>
          <p:cNvPr id="3" name="Content Placeholder 2"/>
          <p:cNvSpPr>
            <a:spLocks noGrp="1"/>
          </p:cNvSpPr>
          <p:nvPr>
            <p:ph idx="1"/>
          </p:nvPr>
        </p:nvSpPr>
        <p:spPr>
          <a:xfrm>
            <a:off x="457200" y="1295400"/>
            <a:ext cx="8229600" cy="4830763"/>
          </a:xfrm>
        </p:spPr>
        <p:txBody>
          <a:bodyPr>
            <a:normAutofit/>
          </a:bodyPr>
          <a:lstStyle/>
          <a:p>
            <a:pPr>
              <a:spcAft>
                <a:spcPts val="600"/>
              </a:spcAft>
            </a:pPr>
            <a:r>
              <a:rPr lang="en-US" sz="2200" dirty="0" smtClean="0">
                <a:solidFill>
                  <a:srgbClr val="002060"/>
                </a:solidFill>
              </a:rPr>
              <a:t>In 2016, the Measurement Alignment Workgroup will convene quarterly to update core measure set to reflect revised clinical guidelines and retired measures; consider additional measures that could potentially address diabetes and/or fragmentation</a:t>
            </a:r>
          </a:p>
          <a:p>
            <a:pPr>
              <a:spcAft>
                <a:spcPts val="600"/>
              </a:spcAft>
            </a:pPr>
            <a:r>
              <a:rPr lang="en-US" sz="2200" dirty="0" smtClean="0">
                <a:solidFill>
                  <a:srgbClr val="002060"/>
                </a:solidFill>
              </a:rPr>
              <a:t>Submit updated measure set for 2017 by October 2016</a:t>
            </a:r>
          </a:p>
          <a:p>
            <a:pPr>
              <a:spcAft>
                <a:spcPts val="600"/>
              </a:spcAft>
            </a:pPr>
            <a:r>
              <a:rPr lang="en-US" sz="2200" dirty="0" smtClean="0">
                <a:solidFill>
                  <a:srgbClr val="002060"/>
                </a:solidFill>
              </a:rPr>
              <a:t>Invite health systems to participate in developing methodology for benchmarking core measure set at system level in comparison with commercial population</a:t>
            </a:r>
          </a:p>
          <a:p>
            <a:pPr>
              <a:spcAft>
                <a:spcPts val="600"/>
              </a:spcAft>
            </a:pPr>
            <a:r>
              <a:rPr lang="en-US" sz="2200" dirty="0" smtClean="0">
                <a:solidFill>
                  <a:srgbClr val="002060"/>
                </a:solidFill>
              </a:rPr>
              <a:t>Test benchmarking methodology and share results with participating health systems</a:t>
            </a:r>
          </a:p>
          <a:p>
            <a:pPr>
              <a:spcAft>
                <a:spcPts val="600"/>
              </a:spcAft>
            </a:pPr>
            <a:r>
              <a:rPr lang="en-US" sz="2200" dirty="0" smtClean="0">
                <a:solidFill>
                  <a:srgbClr val="002060"/>
                </a:solidFill>
              </a:rPr>
              <a:t>Gauge provider interest in benchmarking Medicare and MaineCare populations </a:t>
            </a:r>
          </a:p>
          <a:p>
            <a:pPr marL="0" indent="0">
              <a:buNone/>
            </a:pPr>
            <a:endParaRPr lang="en-US" dirty="0"/>
          </a:p>
        </p:txBody>
      </p:sp>
    </p:spTree>
    <p:extLst>
      <p:ext uri="{BB962C8B-B14F-4D97-AF65-F5344CB8AC3E}">
        <p14:creationId xmlns:p14="http://schemas.microsoft.com/office/powerpoint/2010/main" val="2600591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normAutofit fontScale="90000"/>
          </a:bodyPr>
          <a:lstStyle/>
          <a:p>
            <a:r>
              <a:rPr lang="en-US" b="1" dirty="0">
                <a:solidFill>
                  <a:srgbClr val="002060"/>
                </a:solidFill>
                <a:latin typeface="Cambria" panose="02040503050406030204" pitchFamily="18" charset="0"/>
              </a:rPr>
              <a:t>Measurement </a:t>
            </a:r>
            <a:r>
              <a:rPr lang="en-US" b="1" dirty="0" smtClean="0">
                <a:solidFill>
                  <a:srgbClr val="002060"/>
                </a:solidFill>
                <a:latin typeface="Cambria" panose="02040503050406030204" pitchFamily="18" charset="0"/>
              </a:rPr>
              <a:t>Alignment (cont.)</a:t>
            </a:r>
            <a:endParaRPr lang="en-US" dirty="0"/>
          </a:p>
        </p:txBody>
      </p:sp>
      <p:sp>
        <p:nvSpPr>
          <p:cNvPr id="3" name="Content Placeholder 2"/>
          <p:cNvSpPr>
            <a:spLocks noGrp="1"/>
          </p:cNvSpPr>
          <p:nvPr>
            <p:ph idx="1"/>
          </p:nvPr>
        </p:nvSpPr>
        <p:spPr>
          <a:xfrm>
            <a:off x="304800" y="838200"/>
            <a:ext cx="8839200" cy="5486400"/>
          </a:xfrm>
        </p:spPr>
        <p:txBody>
          <a:bodyPr>
            <a:noAutofit/>
          </a:bodyPr>
          <a:lstStyle/>
          <a:p>
            <a:pPr>
              <a:spcAft>
                <a:spcPts val="600"/>
              </a:spcAft>
            </a:pPr>
            <a:r>
              <a:rPr lang="en-US" sz="1600" b="1" u="sng" dirty="0" smtClean="0">
                <a:solidFill>
                  <a:srgbClr val="002060"/>
                </a:solidFill>
              </a:rPr>
              <a:t>March</a:t>
            </a:r>
            <a:r>
              <a:rPr lang="en-US" sz="1600" b="1" dirty="0">
                <a:solidFill>
                  <a:srgbClr val="002060"/>
                </a:solidFill>
              </a:rPr>
              <a:t>.</a:t>
            </a:r>
            <a:r>
              <a:rPr lang="en-US" sz="1600" b="1" dirty="0" smtClean="0">
                <a:solidFill>
                  <a:srgbClr val="002060"/>
                </a:solidFill>
              </a:rPr>
              <a:t> </a:t>
            </a:r>
            <a:r>
              <a:rPr lang="en-US" sz="1600" dirty="0" smtClean="0">
                <a:solidFill>
                  <a:srgbClr val="002060"/>
                </a:solidFill>
              </a:rPr>
              <a:t>Complete and distribute summary document outlining workgroup process and products. Invite health systems to participate in developing methodology for benchmarking core measure set at system level in comparison with statewide commercial population. Benchmarking pilot is designed to provide performance comparison at system level and assess value of producing reports.</a:t>
            </a:r>
          </a:p>
          <a:p>
            <a:pPr>
              <a:spcAft>
                <a:spcPts val="600"/>
              </a:spcAft>
            </a:pPr>
            <a:r>
              <a:rPr lang="en-US" sz="1600" b="1" u="sng" dirty="0" smtClean="0">
                <a:solidFill>
                  <a:srgbClr val="002060"/>
                </a:solidFill>
              </a:rPr>
              <a:t>April</a:t>
            </a:r>
            <a:r>
              <a:rPr lang="en-US" sz="1600" b="1" dirty="0" smtClean="0">
                <a:solidFill>
                  <a:srgbClr val="002060"/>
                </a:solidFill>
              </a:rPr>
              <a:t>. </a:t>
            </a:r>
            <a:r>
              <a:rPr lang="en-US" sz="1600" dirty="0" smtClean="0">
                <a:solidFill>
                  <a:srgbClr val="002060"/>
                </a:solidFill>
              </a:rPr>
              <a:t>Convene workgroup to review core measure set for update to reflect revised clinical guidelines, measures pending retirement, additional metrics that could potentially address fragmentation or diabetes, and the newly released CMS consensus measures for ACOs and PCMH. Determine which measures require modification and whether or not to adjust the core measure set to include selected CMS consensus measures.</a:t>
            </a:r>
          </a:p>
          <a:p>
            <a:pPr>
              <a:spcAft>
                <a:spcPts val="600"/>
              </a:spcAft>
            </a:pPr>
            <a:r>
              <a:rPr lang="en-US" sz="1600" b="1" u="sng" dirty="0" smtClean="0">
                <a:solidFill>
                  <a:srgbClr val="002060"/>
                </a:solidFill>
              </a:rPr>
              <a:t>May</a:t>
            </a:r>
            <a:r>
              <a:rPr lang="en-US" sz="1600" b="1" dirty="0" smtClean="0">
                <a:solidFill>
                  <a:srgbClr val="002060"/>
                </a:solidFill>
              </a:rPr>
              <a:t>. </a:t>
            </a:r>
            <a:r>
              <a:rPr lang="en-US" sz="1600" dirty="0" smtClean="0">
                <a:solidFill>
                  <a:srgbClr val="002060"/>
                </a:solidFill>
              </a:rPr>
              <a:t>Review measure specifications of potential new/revised measures to ensure consistency. Convene participating health systems to define data sources for data aggregation and benchmarking pilot.</a:t>
            </a:r>
          </a:p>
          <a:p>
            <a:pPr>
              <a:spcAft>
                <a:spcPts val="600"/>
              </a:spcAft>
            </a:pPr>
            <a:r>
              <a:rPr lang="en-US" sz="1600" b="1" u="sng" dirty="0" smtClean="0">
                <a:solidFill>
                  <a:srgbClr val="002060"/>
                </a:solidFill>
              </a:rPr>
              <a:t>June</a:t>
            </a:r>
            <a:r>
              <a:rPr lang="en-US" sz="1600" b="1" dirty="0" smtClean="0">
                <a:solidFill>
                  <a:srgbClr val="002060"/>
                </a:solidFill>
              </a:rPr>
              <a:t>. </a:t>
            </a:r>
            <a:r>
              <a:rPr lang="en-US" sz="1600" dirty="0" smtClean="0">
                <a:solidFill>
                  <a:srgbClr val="002060"/>
                </a:solidFill>
              </a:rPr>
              <a:t>Begin testing methodology and collection of non-claims data for system level reporting pilot.</a:t>
            </a:r>
          </a:p>
          <a:p>
            <a:pPr>
              <a:spcAft>
                <a:spcPts val="600"/>
              </a:spcAft>
            </a:pPr>
            <a:r>
              <a:rPr lang="en-US" sz="1600" b="1" u="sng" dirty="0" smtClean="0">
                <a:solidFill>
                  <a:srgbClr val="002060"/>
                </a:solidFill>
              </a:rPr>
              <a:t>July</a:t>
            </a:r>
            <a:r>
              <a:rPr lang="en-US" sz="1600" b="1" dirty="0" smtClean="0">
                <a:solidFill>
                  <a:srgbClr val="002060"/>
                </a:solidFill>
              </a:rPr>
              <a:t>. </a:t>
            </a:r>
            <a:r>
              <a:rPr lang="en-US" sz="1600" dirty="0" smtClean="0">
                <a:solidFill>
                  <a:srgbClr val="002060"/>
                </a:solidFill>
              </a:rPr>
              <a:t>Convene workgroup to continue review of revisions to core measure set. </a:t>
            </a:r>
          </a:p>
          <a:p>
            <a:pPr>
              <a:spcAft>
                <a:spcPts val="600"/>
              </a:spcAft>
            </a:pPr>
            <a:r>
              <a:rPr lang="en-US" sz="1600" b="1" u="sng" dirty="0" smtClean="0">
                <a:solidFill>
                  <a:srgbClr val="002060"/>
                </a:solidFill>
              </a:rPr>
              <a:t>August</a:t>
            </a:r>
            <a:r>
              <a:rPr lang="en-US" sz="1600" b="1" dirty="0" smtClean="0">
                <a:solidFill>
                  <a:srgbClr val="002060"/>
                </a:solidFill>
              </a:rPr>
              <a:t>. </a:t>
            </a:r>
            <a:r>
              <a:rPr lang="en-US" sz="1600" dirty="0" smtClean="0">
                <a:solidFill>
                  <a:srgbClr val="002060"/>
                </a:solidFill>
              </a:rPr>
              <a:t>Test benchmarking methodology and share results with participating systems. Identify value of benchmarking performance at the system level: leakage analysis, retrospective management reports, comparative analysis with commercial population, etc.</a:t>
            </a:r>
          </a:p>
          <a:p>
            <a:pPr>
              <a:spcAft>
                <a:spcPts val="600"/>
              </a:spcAft>
            </a:pPr>
            <a:r>
              <a:rPr lang="en-US" sz="1600" b="1" u="sng" dirty="0" smtClean="0">
                <a:solidFill>
                  <a:srgbClr val="002060"/>
                </a:solidFill>
              </a:rPr>
              <a:t>September</a:t>
            </a:r>
            <a:r>
              <a:rPr lang="en-US" sz="1600" b="1" dirty="0" smtClean="0">
                <a:solidFill>
                  <a:srgbClr val="002060"/>
                </a:solidFill>
              </a:rPr>
              <a:t>. </a:t>
            </a:r>
            <a:r>
              <a:rPr lang="en-US" sz="1600" dirty="0" smtClean="0">
                <a:solidFill>
                  <a:srgbClr val="002060"/>
                </a:solidFill>
              </a:rPr>
              <a:t>Finalize revisions to core measure set for release and distribution in October (for use in 2017). Gauge provider interest in extending benchmarking pilot to MaineCare and Medicare populations. </a:t>
            </a:r>
          </a:p>
          <a:p>
            <a:endParaRPr lang="en-US" sz="1600" dirty="0"/>
          </a:p>
        </p:txBody>
      </p:sp>
    </p:spTree>
    <p:extLst>
      <p:ext uri="{BB962C8B-B14F-4D97-AF65-F5344CB8AC3E}">
        <p14:creationId xmlns:p14="http://schemas.microsoft.com/office/powerpoint/2010/main" val="35188329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1494</TotalTime>
  <Words>1604</Words>
  <Application>Microsoft Office PowerPoint</Application>
  <PresentationFormat>On-screen Show (4:3)</PresentationFormat>
  <Paragraphs>87</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Revised Work Plans    February 24, 2016  </vt:lpstr>
      <vt:lpstr>Overview</vt:lpstr>
      <vt:lpstr>SORT Feedback</vt:lpstr>
      <vt:lpstr>PowerPoint Presentation</vt:lpstr>
      <vt:lpstr>Value-based Insurance Design</vt:lpstr>
      <vt:lpstr>VBID (cont.)</vt:lpstr>
      <vt:lpstr>PTE-Behavioral Health</vt:lpstr>
      <vt:lpstr>Measurement Alignment</vt:lpstr>
      <vt:lpstr>Measurement Alignment (cont.)</vt:lpstr>
      <vt:lpstr>PTE-BH (cont.)</vt:lpstr>
      <vt:lpstr>Practice Reports</vt:lpstr>
      <vt:lpstr>Practice Reports (cont.)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Nolan</dc:creator>
  <cp:lastModifiedBy>Lisa Nolan</cp:lastModifiedBy>
  <cp:revision>59</cp:revision>
  <cp:lastPrinted>2016-02-23T15:59:31Z</cp:lastPrinted>
  <dcterms:created xsi:type="dcterms:W3CDTF">2016-02-11T18:36:09Z</dcterms:created>
  <dcterms:modified xsi:type="dcterms:W3CDTF">2016-02-23T18:20:18Z</dcterms:modified>
</cp:coreProperties>
</file>